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558" r:id="rId4"/>
    <p:sldId id="774" r:id="rId5"/>
    <p:sldId id="777" r:id="rId6"/>
    <p:sldId id="779" r:id="rId7"/>
    <p:sldId id="775" r:id="rId8"/>
    <p:sldId id="781" r:id="rId9"/>
    <p:sldId id="780" r:id="rId10"/>
    <p:sldId id="778" r:id="rId11"/>
    <p:sldId id="782" r:id="rId12"/>
    <p:sldId id="783" r:id="rId13"/>
    <p:sldId id="784" r:id="rId14"/>
    <p:sldId id="562" r:id="rId15"/>
    <p:sldId id="554" r:id="rId16"/>
    <p:sldId id="552" r:id="rId17"/>
    <p:sldId id="55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2019-07-09</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7/9/2019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Recursive binary search</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redosaurus.com/notes-cpp/algorithms/searching/rbinarysearch.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Recursive</a:t>
            </a:r>
            <a:br>
              <a:rPr lang="en-CA" dirty="0" smtClean="0"/>
            </a:br>
            <a:r>
              <a:rPr lang="en-CA" dirty="0" smtClean="0"/>
              <a:t>binary search</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recursive implementation</a:t>
            </a:r>
            <a:endParaRPr lang="en-CA" dirty="0"/>
          </a:p>
        </p:txBody>
      </p:sp>
      <p:sp>
        <p:nvSpPr>
          <p:cNvPr id="3" name="Content Placeholder 2"/>
          <p:cNvSpPr>
            <a:spLocks noGrp="1"/>
          </p:cNvSpPr>
          <p:nvPr>
            <p:ph idx="1"/>
          </p:nvPr>
        </p:nvSpPr>
        <p:spPr>
          <a:xfrm>
            <a:off x="457200" y="1600200"/>
            <a:ext cx="8003232" cy="4525963"/>
          </a:xfrm>
        </p:spPr>
        <p:txBody>
          <a:bodyPr/>
          <a:lstStyle/>
          <a:p>
            <a:r>
              <a:rPr lang="en-CA" dirty="0" smtClean="0"/>
              <a:t>What is the problem when we search for </a:t>
            </a:r>
            <a:r>
              <a:rPr lang="en-CA" dirty="0" smtClean="0">
                <a:latin typeface="Consolas" panose="020B0609020204030204" pitchFamily="49" charset="0"/>
                <a:cs typeface="Consolas" panose="020B0609020204030204" pitchFamily="49" charset="0"/>
              </a:rPr>
              <a:t>0</a:t>
            </a:r>
            <a:r>
              <a:rPr lang="en-CA" dirty="0" smtClean="0"/>
              <a:t>?</a:t>
            </a:r>
          </a:p>
        </p:txBody>
      </p:sp>
      <p:graphicFrame>
        <p:nvGraphicFramePr>
          <p:cNvPr id="4" name="Table 3"/>
          <p:cNvGraphicFramePr>
            <a:graphicFrameLocks noGrp="1"/>
          </p:cNvGraphicFramePr>
          <p:nvPr>
            <p:extLst>
              <p:ext uri="{D42A27DB-BD31-4B8C-83A1-F6EECF244321}">
                <p14:modId xmlns:p14="http://schemas.microsoft.com/office/powerpoint/2010/main" val="3875365728"/>
              </p:ext>
            </p:extLst>
          </p:nvPr>
        </p:nvGraphicFramePr>
        <p:xfrm>
          <a:off x="2267744" y="2132856"/>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9</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11</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0" dirty="0" smtClean="0">
                          <a:solidFill>
                            <a:schemeClr val="tx1"/>
                          </a:solidFill>
                        </a:rPr>
                        <a:t>11</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0" dirty="0" smtClean="0">
                          <a:solidFill>
                            <a:schemeClr val="tx1"/>
                          </a:solidFill>
                        </a:rPr>
                        <a:t>11</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0" dirty="0" smtClean="0">
                          <a:solidFill>
                            <a:schemeClr val="tx1"/>
                          </a:solidFill>
                        </a:rPr>
                        <a:t>14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p:cNvSpPr/>
          <p:nvPr/>
        </p:nvSpPr>
        <p:spPr>
          <a:xfrm>
            <a:off x="1907704" y="3717032"/>
            <a:ext cx="7236296" cy="2793072"/>
          </a:xfrm>
          <a:prstGeom prst="rect">
            <a:avLst/>
          </a:prstGeom>
        </p:spPr>
        <p:txBody>
          <a:bodyPr wrap="square">
            <a:spAutoFit/>
          </a:bodyPr>
          <a:lstStyle/>
          <a:p>
            <a:pPr indent="-114300"/>
            <a:r>
              <a:rPr lang="en-CA" sz="1350" dirty="0" smtClean="0">
                <a:latin typeface="Consolas" panose="020B0609020204030204" pitchFamily="49" charset="0"/>
                <a:cs typeface="Consolas" panose="020B0609020204030204" pitchFamily="49" charset="0"/>
              </a:rPr>
              <a:t>if </a:t>
            </a:r>
            <a:r>
              <a:rPr lang="en-CA" sz="1350" dirty="0">
                <a:latin typeface="Consolas" panose="020B0609020204030204" pitchFamily="49" charset="0"/>
                <a:cs typeface="Consolas" panose="020B0609020204030204" pitchFamily="49" charset="0"/>
              </a:rPr>
              <a:t>( end - begin &lt;= 6 ) {</a:t>
            </a:r>
          </a:p>
          <a:p>
            <a:pPr indent="-114300"/>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return </a:t>
            </a:r>
            <a:r>
              <a:rPr lang="en-CA" sz="1350" dirty="0" err="1">
                <a:latin typeface="Consolas" panose="020B0609020204030204" pitchFamily="49" charset="0"/>
                <a:cs typeface="Consolas" panose="020B0609020204030204" pitchFamily="49" charset="0"/>
              </a:rPr>
              <a:t>linear_search</a:t>
            </a:r>
            <a:r>
              <a:rPr lang="en-CA" sz="1350" dirty="0">
                <a:latin typeface="Consolas" panose="020B0609020204030204" pitchFamily="49" charset="0"/>
                <a:cs typeface="Consolas" panose="020B0609020204030204" pitchFamily="49" charset="0"/>
              </a:rPr>
              <a:t>( array, begin, end,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a:t>
            </a: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else {</a:t>
            </a: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std::size_t midpoint{(begin + end)/2};</a:t>
            </a:r>
          </a:p>
          <a:p>
            <a:pPr indent="-114300"/>
            <a:endParaRPr lang="en-CA" sz="1350" dirty="0">
              <a:latin typeface="Consolas" panose="020B0609020204030204" pitchFamily="49" charset="0"/>
              <a:cs typeface="Consolas" panose="020B0609020204030204" pitchFamily="49" charset="0"/>
            </a:endParaRP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if ( array[midpoint] ==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 {</a:t>
            </a: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return midpoint;</a:t>
            </a: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 else if ( array[location] &gt;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 {</a:t>
            </a: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return </a:t>
            </a:r>
            <a:r>
              <a:rPr lang="en-CA" sz="1350" dirty="0" err="1">
                <a:latin typeface="Consolas" panose="020B0609020204030204" pitchFamily="49" charset="0"/>
                <a:cs typeface="Consolas" panose="020B0609020204030204" pitchFamily="49" charset="0"/>
              </a:rPr>
              <a:t>binary_search_rec</a:t>
            </a:r>
            <a:r>
              <a:rPr lang="en-CA" sz="1350" dirty="0">
                <a:latin typeface="Consolas" panose="020B0609020204030204" pitchFamily="49" charset="0"/>
                <a:cs typeface="Consolas" panose="020B0609020204030204" pitchFamily="49" charset="0"/>
              </a:rPr>
              <a:t>( array, begin, midpoint,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a:t>
            </a: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 else {</a:t>
            </a: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return </a:t>
            </a:r>
            <a:r>
              <a:rPr lang="en-CA" sz="1350" dirty="0" err="1">
                <a:latin typeface="Consolas" panose="020B0609020204030204" pitchFamily="49" charset="0"/>
                <a:cs typeface="Consolas" panose="020B0609020204030204" pitchFamily="49" charset="0"/>
              </a:rPr>
              <a:t>binary_search_rec</a:t>
            </a:r>
            <a:r>
              <a:rPr lang="en-CA" sz="1350" dirty="0">
                <a:latin typeface="Consolas" panose="020B0609020204030204" pitchFamily="49" charset="0"/>
                <a:cs typeface="Consolas" panose="020B0609020204030204" pitchFamily="49" charset="0"/>
              </a:rPr>
              <a:t>( array, midpoint + 1, end,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a:t>
            </a:r>
          </a:p>
          <a:p>
            <a:pPr indent="-114300"/>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a:t>
            </a:r>
          </a:p>
          <a:p>
            <a:pPr indent="-114300"/>
            <a:r>
              <a:rPr lang="en-CA" sz="1350" dirty="0" smtClean="0">
                <a:latin typeface="Consolas" panose="020B0609020204030204" pitchFamily="49" charset="0"/>
                <a:cs typeface="Consolas" panose="020B0609020204030204" pitchFamily="49" charset="0"/>
              </a:rPr>
              <a:t>}</a:t>
            </a:r>
            <a:endParaRPr lang="en-CA" sz="13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078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recursive implementation</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Here is a correct implementation:</a:t>
            </a:r>
          </a:p>
          <a:p>
            <a:pPr marL="0" indent="0">
              <a:buNone/>
            </a:pPr>
            <a:r>
              <a:rPr lang="en-CA" sz="1350" dirty="0" err="1" smtClean="0">
                <a:latin typeface="Consolas" panose="020B0609020204030204" pitchFamily="49" charset="0"/>
                <a:cs typeface="Consolas" panose="020B0609020204030204" pitchFamily="49" charset="0"/>
              </a:rPr>
              <a:t>std</a:t>
            </a:r>
            <a:r>
              <a:rPr lang="en-CA" sz="1350" dirty="0" smtClean="0">
                <a:latin typeface="Consolas" panose="020B0609020204030204" pitchFamily="49" charset="0"/>
                <a:cs typeface="Consolas" panose="020B0609020204030204" pitchFamily="49" charset="0"/>
              </a:rPr>
              <a:t>::size_t </a:t>
            </a:r>
            <a:r>
              <a:rPr lang="en-CA" sz="1350" dirty="0" err="1" smtClean="0">
                <a:latin typeface="Consolas" panose="020B0609020204030204" pitchFamily="49" charset="0"/>
                <a:cs typeface="Consolas" panose="020B0609020204030204" pitchFamily="49" charset="0"/>
              </a:rPr>
              <a:t>binary_search_rec</a:t>
            </a:r>
            <a:r>
              <a:rPr lang="en-CA" sz="1350" dirty="0" smtClean="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double </a:t>
            </a:r>
            <a:r>
              <a:rPr lang="en-CA" sz="1350" dirty="0" smtClean="0">
                <a:latin typeface="Consolas" panose="020B0609020204030204" pitchFamily="49" charset="0"/>
                <a:cs typeface="Consolas" panose="020B0609020204030204" pitchFamily="49" charset="0"/>
              </a:rPr>
              <a:t>const array[],</a:t>
            </a:r>
          </a:p>
          <a:p>
            <a:pPr marL="0" indent="0">
              <a:buNone/>
            </a:pPr>
            <a:r>
              <a:rPr lang="en-CA" sz="1350" dirty="0" smtClean="0">
                <a:latin typeface="Consolas" panose="020B0609020204030204" pitchFamily="49" charset="0"/>
                <a:cs typeface="Consolas" panose="020B0609020204030204" pitchFamily="49" charset="0"/>
              </a:rPr>
              <a:t>                               std::size_t const begin</a:t>
            </a:r>
            <a:r>
              <a:rPr lang="en-CA" sz="1350" dirty="0" smtClean="0">
                <a:latin typeface="Consolas" panose="020B0609020204030204" pitchFamily="49" charset="0"/>
                <a:cs typeface="Consolas" panose="020B0609020204030204" pitchFamily="49" charset="0"/>
              </a:rPr>
              <a:t>,</a:t>
            </a: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std::size_t const end,</a:t>
            </a: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double </a:t>
            </a:r>
            <a:r>
              <a:rPr lang="en-CA" sz="1350" dirty="0" err="1">
                <a:latin typeface="Consolas" panose="020B0609020204030204" pitchFamily="49" charset="0"/>
                <a:cs typeface="Consolas" panose="020B0609020204030204" pitchFamily="49" charset="0"/>
              </a:rPr>
              <a:t>const</a:t>
            </a:r>
            <a:r>
              <a:rPr lang="en-CA" sz="1350" dirty="0">
                <a:latin typeface="Consolas" panose="020B0609020204030204" pitchFamily="49" charset="0"/>
                <a:cs typeface="Consolas" panose="020B0609020204030204" pitchFamily="49" charset="0"/>
              </a:rPr>
              <a:t> </a:t>
            </a:r>
            <a:r>
              <a:rPr lang="en-CA" sz="1350" dirty="0" err="1" smtClean="0">
                <a:latin typeface="Consolas" panose="020B0609020204030204" pitchFamily="49" charset="0"/>
                <a:cs typeface="Consolas" panose="020B0609020204030204" pitchFamily="49" charset="0"/>
              </a:rPr>
              <a:t>sought_value</a:t>
            </a:r>
            <a:r>
              <a:rPr lang="en-CA" sz="1350" dirty="0" smtClean="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p>
          <a:p>
            <a:pPr marL="0" indent="0">
              <a:buNone/>
            </a:pPr>
            <a:r>
              <a:rPr lang="en-CA" sz="1350" dirty="0" smtClean="0">
                <a:latin typeface="Consolas" panose="020B0609020204030204" pitchFamily="49" charset="0"/>
                <a:cs typeface="Consolas" panose="020B0609020204030204" pitchFamily="49" charset="0"/>
              </a:rPr>
              <a:t>    if ( end - begin </a:t>
            </a:r>
            <a:r>
              <a:rPr lang="en-CA" sz="1350" dirty="0" smtClean="0">
                <a:latin typeface="Consolas" panose="020B0609020204030204" pitchFamily="49" charset="0"/>
                <a:cs typeface="Consolas" panose="020B0609020204030204" pitchFamily="49" charset="0"/>
              </a:rPr>
              <a:t>&lt;= 6 </a:t>
            </a:r>
            <a:r>
              <a:rPr lang="en-CA" sz="1350" dirty="0" smtClean="0">
                <a:latin typeface="Consolas" panose="020B0609020204030204" pitchFamily="49" charset="0"/>
                <a:cs typeface="Consolas" panose="020B0609020204030204" pitchFamily="49" charset="0"/>
              </a:rPr>
              <a:t>) {</a:t>
            </a:r>
          </a:p>
          <a:p>
            <a:pPr marL="0" indent="0">
              <a:buNone/>
            </a:pPr>
            <a:r>
              <a:rPr lang="en-CA" sz="1350" dirty="0" smtClean="0">
                <a:latin typeface="Consolas" panose="020B0609020204030204" pitchFamily="49" charset="0"/>
                <a:cs typeface="Consolas" panose="020B0609020204030204" pitchFamily="49" charset="0"/>
              </a:rPr>
              <a:t>        return </a:t>
            </a:r>
            <a:r>
              <a:rPr lang="en-CA" sz="1350" dirty="0" err="1" smtClean="0">
                <a:latin typeface="Consolas" panose="020B0609020204030204" pitchFamily="49" charset="0"/>
                <a:cs typeface="Consolas" panose="020B0609020204030204" pitchFamily="49" charset="0"/>
              </a:rPr>
              <a:t>linear_search</a:t>
            </a:r>
            <a:r>
              <a:rPr lang="en-CA" sz="1350" dirty="0" smtClean="0">
                <a:latin typeface="Consolas" panose="020B0609020204030204" pitchFamily="49" charset="0"/>
                <a:cs typeface="Consolas" panose="020B0609020204030204" pitchFamily="49" charset="0"/>
              </a:rPr>
              <a:t>( array, begin, end, </a:t>
            </a:r>
            <a:r>
              <a:rPr lang="en-CA" sz="1350" dirty="0" err="1" smtClean="0">
                <a:latin typeface="Consolas" panose="020B0609020204030204" pitchFamily="49" charset="0"/>
                <a:cs typeface="Consolas" panose="020B0609020204030204" pitchFamily="49" charset="0"/>
              </a:rPr>
              <a:t>sought_value</a:t>
            </a:r>
            <a:r>
              <a:rPr lang="en-CA" sz="1350" dirty="0" smtClean="0">
                <a:latin typeface="Consolas" panose="020B0609020204030204" pitchFamily="49" charset="0"/>
                <a:cs typeface="Consolas" panose="020B0609020204030204" pitchFamily="49" charset="0"/>
              </a:rPr>
              <a:t> );</a:t>
            </a: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 else {</a:t>
            </a:r>
          </a:p>
          <a:p>
            <a:pPr marL="0" indent="0">
              <a:buNone/>
            </a:pPr>
            <a:r>
              <a:rPr lang="en-CA" sz="1350" dirty="0" smtClean="0">
                <a:latin typeface="Consolas" panose="020B0609020204030204" pitchFamily="49" charset="0"/>
                <a:cs typeface="Consolas" panose="020B0609020204030204" pitchFamily="49" charset="0"/>
              </a:rPr>
              <a:t>        std::size_t midpoint{(begin + end)/2};</a:t>
            </a:r>
          </a:p>
          <a:p>
            <a:pPr marL="0" indent="0">
              <a:buNone/>
            </a:pPr>
            <a:endParaRPr lang="en-CA" sz="1350" dirty="0">
              <a:latin typeface="Consolas" panose="020B0609020204030204" pitchFamily="49" charset="0"/>
              <a:cs typeface="Consolas" panose="020B0609020204030204" pitchFamily="49" charset="0"/>
            </a:endParaRP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if ( array[midpoint] ==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 {</a:t>
            </a:r>
          </a:p>
          <a:p>
            <a:pPr marL="0" indent="0">
              <a:buNone/>
            </a:pP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return midpoint;</a:t>
            </a:r>
          </a:p>
          <a:p>
            <a:pPr marL="0" indent="0">
              <a:buNone/>
            </a:pP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 else if ( </a:t>
            </a:r>
            <a:r>
              <a:rPr lang="en-CA" sz="1350" dirty="0" smtClean="0">
                <a:latin typeface="Consolas" panose="020B0609020204030204" pitchFamily="49" charset="0"/>
                <a:cs typeface="Consolas" panose="020B0609020204030204" pitchFamily="49" charset="0"/>
              </a:rPr>
              <a:t>array[location] </a:t>
            </a:r>
            <a:r>
              <a:rPr lang="en-CA" sz="1350" dirty="0">
                <a:latin typeface="Consolas" panose="020B0609020204030204" pitchFamily="49" charset="0"/>
                <a:cs typeface="Consolas" panose="020B0609020204030204" pitchFamily="49" charset="0"/>
              </a:rPr>
              <a:t>&gt; </a:t>
            </a:r>
            <a:r>
              <a:rPr lang="en-CA" sz="1350" dirty="0" err="1" smtClean="0">
                <a:latin typeface="Consolas" panose="020B0609020204030204" pitchFamily="49" charset="0"/>
                <a:cs typeface="Consolas" panose="020B0609020204030204" pitchFamily="49" charset="0"/>
              </a:rPr>
              <a:t>sought_value</a:t>
            </a: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 {</a:t>
            </a:r>
          </a:p>
          <a:p>
            <a:pPr marL="0" indent="0">
              <a:buNone/>
            </a:pPr>
            <a:r>
              <a:rPr lang="en-CA" sz="1350" b="1" dirty="0" smtClean="0">
                <a:solidFill>
                  <a:srgbClr val="0070C0"/>
                </a:solidFill>
                <a:latin typeface="Consolas" panose="020B0609020204030204" pitchFamily="49" charset="0"/>
                <a:cs typeface="Consolas" panose="020B0609020204030204" pitchFamily="49" charset="0"/>
              </a:rPr>
              <a:t>            std::size_t result{</a:t>
            </a:r>
            <a:r>
              <a:rPr lang="en-CA" sz="1350" b="1" dirty="0" err="1" smtClean="0">
                <a:solidFill>
                  <a:srgbClr val="0070C0"/>
                </a:solidFill>
                <a:latin typeface="Consolas" panose="020B0609020204030204" pitchFamily="49" charset="0"/>
                <a:cs typeface="Consolas" panose="020B0609020204030204" pitchFamily="49" charset="0"/>
              </a:rPr>
              <a:t>binary_search_rec</a:t>
            </a:r>
            <a:r>
              <a:rPr lang="en-CA" sz="1350" b="1" dirty="0" smtClean="0">
                <a:solidFill>
                  <a:srgbClr val="0070C0"/>
                </a:solidFill>
                <a:latin typeface="Consolas" panose="020B0609020204030204" pitchFamily="49" charset="0"/>
                <a:cs typeface="Consolas" panose="020B0609020204030204" pitchFamily="49" charset="0"/>
              </a:rPr>
              <a:t>( array</a:t>
            </a:r>
            <a:r>
              <a:rPr lang="en-CA" sz="1350" b="1" dirty="0">
                <a:solidFill>
                  <a:srgbClr val="0070C0"/>
                </a:solidFill>
                <a:latin typeface="Consolas" panose="020B0609020204030204" pitchFamily="49" charset="0"/>
                <a:cs typeface="Consolas" panose="020B0609020204030204" pitchFamily="49" charset="0"/>
              </a:rPr>
              <a:t>, </a:t>
            </a:r>
            <a:r>
              <a:rPr lang="en-CA" sz="1350" b="1" dirty="0" smtClean="0">
                <a:solidFill>
                  <a:srgbClr val="0070C0"/>
                </a:solidFill>
                <a:latin typeface="Consolas" panose="020B0609020204030204" pitchFamily="49" charset="0"/>
                <a:cs typeface="Consolas" panose="020B0609020204030204" pitchFamily="49" charset="0"/>
              </a:rPr>
              <a:t>begin, midpoint, </a:t>
            </a:r>
            <a:r>
              <a:rPr lang="en-CA" sz="1350" b="1" dirty="0" err="1" smtClean="0">
                <a:solidFill>
                  <a:srgbClr val="0070C0"/>
                </a:solidFill>
                <a:latin typeface="Consolas" panose="020B0609020204030204" pitchFamily="49" charset="0"/>
                <a:cs typeface="Consolas" panose="020B0609020204030204" pitchFamily="49" charset="0"/>
              </a:rPr>
              <a:t>sought_value</a:t>
            </a:r>
            <a:r>
              <a:rPr lang="en-CA" sz="1350" b="1" dirty="0" smtClean="0">
                <a:solidFill>
                  <a:srgbClr val="0070C0"/>
                </a:solidFill>
                <a:latin typeface="Consolas" panose="020B0609020204030204" pitchFamily="49" charset="0"/>
                <a:cs typeface="Consolas" panose="020B0609020204030204" pitchFamily="49" charset="0"/>
              </a:rPr>
              <a:t> )};</a:t>
            </a:r>
          </a:p>
          <a:p>
            <a:pPr marL="0" indent="0">
              <a:buNone/>
            </a:pPr>
            <a:r>
              <a:rPr lang="en-CA" sz="1350" b="1" dirty="0">
                <a:solidFill>
                  <a:srgbClr val="0070C0"/>
                </a:solidFill>
                <a:latin typeface="Consolas" panose="020B0609020204030204" pitchFamily="49" charset="0"/>
                <a:cs typeface="Consolas" panose="020B0609020204030204" pitchFamily="49" charset="0"/>
              </a:rPr>
              <a:t> </a:t>
            </a:r>
            <a:r>
              <a:rPr lang="en-CA" sz="1350" b="1" dirty="0" smtClean="0">
                <a:solidFill>
                  <a:srgbClr val="0070C0"/>
                </a:solidFill>
                <a:latin typeface="Consolas" panose="020B0609020204030204" pitchFamily="49" charset="0"/>
                <a:cs typeface="Consolas" panose="020B0609020204030204" pitchFamily="49" charset="0"/>
              </a:rPr>
              <a:t>           return ( result == midpoint ) ? end : result;</a:t>
            </a:r>
            <a:endParaRPr lang="en-CA" sz="1350" b="1" dirty="0">
              <a:solidFill>
                <a:srgbClr val="0070C0"/>
              </a:solidFill>
              <a:latin typeface="Consolas" panose="020B0609020204030204" pitchFamily="49" charset="0"/>
              <a:cs typeface="Consolas" panose="020B0609020204030204" pitchFamily="49" charset="0"/>
            </a:endParaRPr>
          </a:p>
          <a:p>
            <a:pPr marL="0" indent="0">
              <a:buNone/>
            </a:pP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 else {</a:t>
            </a:r>
          </a:p>
          <a:p>
            <a:pPr marL="0" indent="0">
              <a:buNone/>
            </a:pPr>
            <a:r>
              <a:rPr lang="en-CA" sz="1350" dirty="0">
                <a:latin typeface="Consolas" panose="020B0609020204030204" pitchFamily="49" charset="0"/>
                <a:cs typeface="Consolas" panose="020B0609020204030204" pitchFamily="49" charset="0"/>
              </a:rPr>
              <a:t>            return </a:t>
            </a:r>
            <a:r>
              <a:rPr lang="en-CA" sz="1350" dirty="0" err="1" smtClean="0">
                <a:latin typeface="Consolas" panose="020B0609020204030204" pitchFamily="49" charset="0"/>
                <a:cs typeface="Consolas" panose="020B0609020204030204" pitchFamily="49" charset="0"/>
              </a:rPr>
              <a:t>binary_search_rec</a:t>
            </a:r>
            <a:r>
              <a:rPr lang="en-CA" sz="1350" dirty="0" smtClean="0">
                <a:latin typeface="Consolas" panose="020B0609020204030204" pitchFamily="49" charset="0"/>
                <a:cs typeface="Consolas" panose="020B0609020204030204" pitchFamily="49" charset="0"/>
              </a:rPr>
              <a:t>( array</a:t>
            </a: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midpoint + 1, end,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a:t>
            </a:r>
          </a:p>
          <a:p>
            <a:pPr marL="0" indent="0">
              <a:buNone/>
            </a:pPr>
            <a:r>
              <a:rPr lang="en-CA" sz="1350" dirty="0" smtClean="0">
                <a:latin typeface="Consolas" panose="020B0609020204030204" pitchFamily="49" charset="0"/>
                <a:cs typeface="Consolas" panose="020B0609020204030204" pitchFamily="49" charset="0"/>
              </a:rPr>
              <a:t>        }</a:t>
            </a: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endParaRPr lang="en-CA" sz="1350" dirty="0">
              <a:latin typeface="Consolas" panose="020B0609020204030204" pitchFamily="49" charset="0"/>
              <a:cs typeface="Consolas" panose="020B0609020204030204" pitchFamily="49" charset="0"/>
            </a:endParaRPr>
          </a:p>
          <a:p>
            <a:pPr marL="0" indent="0">
              <a:buNone/>
            </a:pPr>
            <a:r>
              <a:rPr lang="en-CA" sz="1350" dirty="0" smtClean="0">
                <a:latin typeface="Consolas" panose="020B0609020204030204" pitchFamily="49" charset="0"/>
                <a:cs typeface="Consolas" panose="020B0609020204030204" pitchFamily="49" charset="0"/>
              </a:rPr>
              <a:t>}</a:t>
            </a:r>
            <a:endParaRPr lang="en-CA" sz="1350" dirty="0"/>
          </a:p>
        </p:txBody>
      </p:sp>
    </p:spTree>
    <p:extLst>
      <p:ext uri="{BB962C8B-B14F-4D97-AF65-F5344CB8AC3E}">
        <p14:creationId xmlns:p14="http://schemas.microsoft.com/office/powerpoint/2010/main" val="37676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Comparison</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Question:</a:t>
            </a:r>
          </a:p>
          <a:p>
            <a:pPr lvl="1"/>
            <a:r>
              <a:rPr lang="en-CA" dirty="0"/>
              <a:t>W</a:t>
            </a:r>
            <a:r>
              <a:rPr lang="en-CA" dirty="0" smtClean="0"/>
              <a:t>hich is easier to understand?</a:t>
            </a:r>
          </a:p>
          <a:p>
            <a:pPr lvl="1"/>
            <a:r>
              <a:rPr lang="en-CA" dirty="0" smtClean="0"/>
              <a:t>Which is easier to explain?</a:t>
            </a:r>
          </a:p>
        </p:txBody>
      </p:sp>
      <p:sp>
        <p:nvSpPr>
          <p:cNvPr id="4" name="Rectangle 3"/>
          <p:cNvSpPr/>
          <p:nvPr/>
        </p:nvSpPr>
        <p:spPr>
          <a:xfrm>
            <a:off x="3923928" y="3573016"/>
            <a:ext cx="5184576" cy="2431435"/>
          </a:xfrm>
          <a:prstGeom prst="rect">
            <a:avLst/>
          </a:prstGeom>
        </p:spPr>
        <p:txBody>
          <a:bodyPr wrap="square">
            <a:spAutoFit/>
          </a:bodyPr>
          <a:lstStyle/>
          <a:p>
            <a:pPr marL="0" indent="0">
              <a:buNone/>
            </a:pPr>
            <a:r>
              <a:rPr lang="en-CA" sz="800" dirty="0" err="1" smtClean="0">
                <a:latin typeface="Consolas" panose="020B0609020204030204" pitchFamily="49" charset="0"/>
                <a:cs typeface="Consolas" panose="020B0609020204030204" pitchFamily="49" charset="0"/>
              </a:rPr>
              <a:t>std</a:t>
            </a:r>
            <a:r>
              <a:rPr lang="en-CA" sz="800" dirty="0">
                <a:latin typeface="Consolas" panose="020B0609020204030204" pitchFamily="49" charset="0"/>
                <a:cs typeface="Consolas" panose="020B0609020204030204" pitchFamily="49" charset="0"/>
              </a:rPr>
              <a:t>::size_t </a:t>
            </a:r>
            <a:r>
              <a:rPr lang="en-CA" sz="800" dirty="0" err="1" smtClean="0">
                <a:latin typeface="Consolas" panose="020B0609020204030204" pitchFamily="49" charset="0"/>
                <a:cs typeface="Consolas" panose="020B0609020204030204" pitchFamily="49" charset="0"/>
              </a:rPr>
              <a:t>binary_search_rec</a:t>
            </a:r>
            <a:r>
              <a:rPr lang="en-CA" sz="800" dirty="0" smtClean="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double </a:t>
            </a:r>
            <a:r>
              <a:rPr lang="en-CA" sz="800" dirty="0">
                <a:latin typeface="Consolas" panose="020B0609020204030204" pitchFamily="49" charset="0"/>
                <a:cs typeface="Consolas" panose="020B0609020204030204" pitchFamily="49" charset="0"/>
              </a:rPr>
              <a:t>const array[],</a:t>
            </a:r>
          </a:p>
          <a:p>
            <a:pPr marL="0" indent="0">
              <a:buNone/>
            </a:pPr>
            <a:r>
              <a:rPr lang="en-CA" sz="800" dirty="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     </a:t>
            </a:r>
            <a:r>
              <a:rPr lang="en-CA" sz="800" dirty="0">
                <a:latin typeface="Consolas" panose="020B0609020204030204" pitchFamily="49" charset="0"/>
                <a:cs typeface="Consolas" panose="020B0609020204030204" pitchFamily="49" charset="0"/>
              </a:rPr>
              <a:t>std::size_t const begin</a:t>
            </a:r>
            <a:r>
              <a:rPr lang="en-CA" sz="800" dirty="0" smtClean="0">
                <a:latin typeface="Consolas" panose="020B0609020204030204" pitchFamily="49" charset="0"/>
                <a:cs typeface="Consolas" panose="020B0609020204030204" pitchFamily="49" charset="0"/>
              </a:rPr>
              <a:t>,</a:t>
            </a:r>
          </a:p>
          <a:p>
            <a:pPr marL="0" indent="0">
              <a:buNone/>
            </a:pPr>
            <a:r>
              <a:rPr lang="en-CA" sz="800" dirty="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 </a:t>
            </a:r>
            <a:r>
              <a:rPr lang="en-CA" sz="800" dirty="0">
                <a:latin typeface="Consolas" panose="020B0609020204030204" pitchFamily="49" charset="0"/>
                <a:cs typeface="Consolas" panose="020B0609020204030204" pitchFamily="49" charset="0"/>
              </a:rPr>
              <a:t>std::size_t const end,</a:t>
            </a:r>
          </a:p>
          <a:p>
            <a:pPr marL="0" indent="0">
              <a:buNone/>
            </a:pPr>
            <a:r>
              <a:rPr lang="en-CA" sz="800" dirty="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double </a:t>
            </a:r>
            <a:r>
              <a:rPr lang="en-CA" sz="800" dirty="0" err="1">
                <a:latin typeface="Consolas" panose="020B0609020204030204" pitchFamily="49" charset="0"/>
                <a:cs typeface="Consolas" panose="020B0609020204030204" pitchFamily="49" charset="0"/>
              </a:rPr>
              <a:t>const</a:t>
            </a:r>
            <a:r>
              <a:rPr lang="en-CA" sz="800" dirty="0">
                <a:latin typeface="Consolas" panose="020B0609020204030204" pitchFamily="49" charset="0"/>
                <a:cs typeface="Consolas" panose="020B0609020204030204" pitchFamily="49" charset="0"/>
              </a:rPr>
              <a:t> </a:t>
            </a:r>
            <a:r>
              <a:rPr lang="en-CA" sz="800" dirty="0" err="1" smtClean="0">
                <a:latin typeface="Consolas" panose="020B0609020204030204" pitchFamily="49" charset="0"/>
                <a:cs typeface="Consolas" panose="020B0609020204030204" pitchFamily="49" charset="0"/>
              </a:rPr>
              <a:t>sought_value</a:t>
            </a:r>
            <a:r>
              <a:rPr lang="en-CA" sz="800" dirty="0" smtClean="0">
                <a:latin typeface="Consolas" panose="020B0609020204030204" pitchFamily="49" charset="0"/>
                <a:cs typeface="Consolas" panose="020B0609020204030204" pitchFamily="49" charset="0"/>
              </a:rPr>
              <a:t> </a:t>
            </a:r>
            <a:r>
              <a:rPr lang="en-CA" sz="800" dirty="0">
                <a:latin typeface="Consolas" panose="020B0609020204030204" pitchFamily="49" charset="0"/>
                <a:cs typeface="Consolas" panose="020B0609020204030204" pitchFamily="49" charset="0"/>
              </a:rPr>
              <a:t>) {</a:t>
            </a:r>
          </a:p>
          <a:p>
            <a:pPr marL="0" indent="0">
              <a:buNone/>
            </a:pPr>
            <a:r>
              <a:rPr lang="en-CA" sz="800" dirty="0">
                <a:latin typeface="Consolas" panose="020B0609020204030204" pitchFamily="49" charset="0"/>
                <a:cs typeface="Consolas" panose="020B0609020204030204" pitchFamily="49" charset="0"/>
              </a:rPr>
              <a:t>    if ( end - begin </a:t>
            </a:r>
            <a:r>
              <a:rPr lang="en-CA" sz="800" dirty="0" smtClean="0">
                <a:latin typeface="Consolas" panose="020B0609020204030204" pitchFamily="49" charset="0"/>
                <a:cs typeface="Consolas" panose="020B0609020204030204" pitchFamily="49" charset="0"/>
              </a:rPr>
              <a:t>&lt;= 6 </a:t>
            </a:r>
            <a:r>
              <a:rPr lang="en-CA" sz="800" dirty="0">
                <a:latin typeface="Consolas" panose="020B0609020204030204" pitchFamily="49" charset="0"/>
                <a:cs typeface="Consolas" panose="020B0609020204030204" pitchFamily="49" charset="0"/>
              </a:rPr>
              <a:t>) {</a:t>
            </a:r>
          </a:p>
          <a:p>
            <a:pPr marL="0" indent="0">
              <a:buNone/>
            </a:pPr>
            <a:r>
              <a:rPr lang="en-CA" sz="800" dirty="0">
                <a:latin typeface="Consolas" panose="020B0609020204030204" pitchFamily="49" charset="0"/>
                <a:cs typeface="Consolas" panose="020B0609020204030204" pitchFamily="49" charset="0"/>
              </a:rPr>
              <a:t>        return </a:t>
            </a:r>
            <a:r>
              <a:rPr lang="en-CA" sz="800" dirty="0" err="1">
                <a:latin typeface="Consolas" panose="020B0609020204030204" pitchFamily="49" charset="0"/>
                <a:cs typeface="Consolas" panose="020B0609020204030204" pitchFamily="49" charset="0"/>
              </a:rPr>
              <a:t>linear_search</a:t>
            </a:r>
            <a:r>
              <a:rPr lang="en-CA" sz="800" dirty="0">
                <a:latin typeface="Consolas" panose="020B0609020204030204" pitchFamily="49" charset="0"/>
                <a:cs typeface="Consolas" panose="020B0609020204030204" pitchFamily="49" charset="0"/>
              </a:rPr>
              <a:t>( array, begin, end, </a:t>
            </a:r>
            <a:r>
              <a:rPr lang="en-CA" sz="800" dirty="0" err="1">
                <a:latin typeface="Consolas" panose="020B0609020204030204" pitchFamily="49" charset="0"/>
                <a:cs typeface="Consolas" panose="020B0609020204030204" pitchFamily="49" charset="0"/>
              </a:rPr>
              <a:t>sought_value</a:t>
            </a:r>
            <a:r>
              <a:rPr lang="en-CA" sz="800" dirty="0">
                <a:latin typeface="Consolas" panose="020B0609020204030204" pitchFamily="49" charset="0"/>
                <a:cs typeface="Consolas" panose="020B0609020204030204" pitchFamily="49" charset="0"/>
              </a:rPr>
              <a:t> );</a:t>
            </a:r>
          </a:p>
          <a:p>
            <a:pPr marL="0" indent="0">
              <a:buNone/>
            </a:pPr>
            <a:r>
              <a:rPr lang="en-CA" sz="800" dirty="0">
                <a:latin typeface="Consolas" panose="020B0609020204030204" pitchFamily="49" charset="0"/>
                <a:cs typeface="Consolas" panose="020B0609020204030204" pitchFamily="49" charset="0"/>
              </a:rPr>
              <a:t>    } else {</a:t>
            </a:r>
          </a:p>
          <a:p>
            <a:pPr marL="0" indent="0">
              <a:buNone/>
            </a:pPr>
            <a:r>
              <a:rPr lang="en-CA" sz="800" dirty="0">
                <a:latin typeface="Consolas" panose="020B0609020204030204" pitchFamily="49" charset="0"/>
                <a:cs typeface="Consolas" panose="020B0609020204030204" pitchFamily="49" charset="0"/>
              </a:rPr>
              <a:t>        std::size_t midpoint{(begin + end)/2};</a:t>
            </a:r>
          </a:p>
          <a:p>
            <a:pPr marL="0" indent="0">
              <a:buNone/>
            </a:pPr>
            <a:endParaRPr lang="en-CA" sz="800" dirty="0">
              <a:latin typeface="Consolas" panose="020B0609020204030204" pitchFamily="49" charset="0"/>
              <a:cs typeface="Consolas" panose="020B0609020204030204" pitchFamily="49" charset="0"/>
            </a:endParaRPr>
          </a:p>
          <a:p>
            <a:pPr marL="0" indent="0">
              <a:buNone/>
            </a:pPr>
            <a:r>
              <a:rPr lang="en-CA" sz="800" dirty="0">
                <a:latin typeface="Consolas" panose="020B0609020204030204" pitchFamily="49" charset="0"/>
                <a:cs typeface="Consolas" panose="020B0609020204030204" pitchFamily="49" charset="0"/>
              </a:rPr>
              <a:t>        if ( array[midpoint] == </a:t>
            </a:r>
            <a:r>
              <a:rPr lang="en-CA" sz="800" dirty="0" err="1">
                <a:latin typeface="Consolas" panose="020B0609020204030204" pitchFamily="49" charset="0"/>
                <a:cs typeface="Consolas" panose="020B0609020204030204" pitchFamily="49" charset="0"/>
              </a:rPr>
              <a:t>sought_value</a:t>
            </a:r>
            <a:r>
              <a:rPr lang="en-CA" sz="800" dirty="0">
                <a:latin typeface="Consolas" panose="020B0609020204030204" pitchFamily="49" charset="0"/>
                <a:cs typeface="Consolas" panose="020B0609020204030204" pitchFamily="49" charset="0"/>
              </a:rPr>
              <a:t> ) {</a:t>
            </a:r>
          </a:p>
          <a:p>
            <a:pPr marL="0" indent="0">
              <a:buNone/>
            </a:pPr>
            <a:r>
              <a:rPr lang="en-CA" sz="800" dirty="0">
                <a:latin typeface="Consolas" panose="020B0609020204030204" pitchFamily="49" charset="0"/>
                <a:cs typeface="Consolas" panose="020B0609020204030204" pitchFamily="49" charset="0"/>
              </a:rPr>
              <a:t>            return midpoint;</a:t>
            </a:r>
          </a:p>
          <a:p>
            <a:pPr marL="0" indent="0">
              <a:buNone/>
            </a:pPr>
            <a:r>
              <a:rPr lang="en-CA" sz="800" dirty="0">
                <a:latin typeface="Consolas" panose="020B0609020204030204" pitchFamily="49" charset="0"/>
                <a:cs typeface="Consolas" panose="020B0609020204030204" pitchFamily="49" charset="0"/>
              </a:rPr>
              <a:t>        } else if ( array[location] &gt; </a:t>
            </a:r>
            <a:r>
              <a:rPr lang="en-CA" sz="800" dirty="0" err="1">
                <a:latin typeface="Consolas" panose="020B0609020204030204" pitchFamily="49" charset="0"/>
                <a:cs typeface="Consolas" panose="020B0609020204030204" pitchFamily="49" charset="0"/>
              </a:rPr>
              <a:t>sought_value</a:t>
            </a:r>
            <a:r>
              <a:rPr lang="en-CA" sz="800" dirty="0">
                <a:latin typeface="Consolas" panose="020B0609020204030204" pitchFamily="49" charset="0"/>
                <a:cs typeface="Consolas" panose="020B0609020204030204" pitchFamily="49" charset="0"/>
              </a:rPr>
              <a:t> ) {</a:t>
            </a:r>
          </a:p>
          <a:p>
            <a:pPr marL="0" indent="0">
              <a:buNone/>
            </a:pPr>
            <a:r>
              <a:rPr lang="en-CA" sz="800" dirty="0">
                <a:latin typeface="Consolas" panose="020B0609020204030204" pitchFamily="49" charset="0"/>
                <a:cs typeface="Consolas" panose="020B0609020204030204" pitchFamily="49" charset="0"/>
              </a:rPr>
              <a:t>            std::size_t </a:t>
            </a:r>
            <a:r>
              <a:rPr lang="en-CA" sz="800" dirty="0" smtClean="0">
                <a:latin typeface="Consolas" panose="020B0609020204030204" pitchFamily="49" charset="0"/>
                <a:cs typeface="Consolas" panose="020B0609020204030204" pitchFamily="49" charset="0"/>
              </a:rPr>
              <a:t>result{</a:t>
            </a:r>
            <a:r>
              <a:rPr lang="en-CA" sz="800" dirty="0" err="1" smtClean="0">
                <a:latin typeface="Consolas" panose="020B0609020204030204" pitchFamily="49" charset="0"/>
                <a:cs typeface="Consolas" panose="020B0609020204030204" pitchFamily="49" charset="0"/>
              </a:rPr>
              <a:t>binary_search_rec</a:t>
            </a:r>
            <a:r>
              <a:rPr lang="en-CA" sz="800" dirty="0" smtClean="0">
                <a:latin typeface="Consolas" panose="020B0609020204030204" pitchFamily="49" charset="0"/>
                <a:cs typeface="Consolas" panose="020B0609020204030204" pitchFamily="49" charset="0"/>
              </a:rPr>
              <a:t>( </a:t>
            </a:r>
            <a:r>
              <a:rPr lang="en-CA" sz="800" dirty="0">
                <a:latin typeface="Consolas" panose="020B0609020204030204" pitchFamily="49" charset="0"/>
                <a:cs typeface="Consolas" panose="020B0609020204030204" pitchFamily="49" charset="0"/>
              </a:rPr>
              <a:t>array, begin, midpoint, </a:t>
            </a:r>
            <a:r>
              <a:rPr lang="en-CA" sz="800" dirty="0" err="1">
                <a:latin typeface="Consolas" panose="020B0609020204030204" pitchFamily="49" charset="0"/>
                <a:cs typeface="Consolas" panose="020B0609020204030204" pitchFamily="49" charset="0"/>
              </a:rPr>
              <a:t>sought_value</a:t>
            </a:r>
            <a:r>
              <a:rPr lang="en-CA" sz="800" dirty="0">
                <a:latin typeface="Consolas" panose="020B0609020204030204" pitchFamily="49" charset="0"/>
                <a:cs typeface="Consolas" panose="020B0609020204030204" pitchFamily="49" charset="0"/>
              </a:rPr>
              <a:t> )};</a:t>
            </a:r>
          </a:p>
          <a:p>
            <a:pPr marL="0" indent="0">
              <a:buNone/>
            </a:pPr>
            <a:r>
              <a:rPr lang="en-CA" sz="800" dirty="0">
                <a:latin typeface="Consolas" panose="020B0609020204030204" pitchFamily="49" charset="0"/>
                <a:cs typeface="Consolas" panose="020B0609020204030204" pitchFamily="49" charset="0"/>
              </a:rPr>
              <a:t>            return ( result == midpoint ) ? end : result;</a:t>
            </a:r>
          </a:p>
          <a:p>
            <a:pPr marL="0" indent="0">
              <a:buNone/>
            </a:pPr>
            <a:r>
              <a:rPr lang="en-CA" sz="800" dirty="0">
                <a:latin typeface="Consolas" panose="020B0609020204030204" pitchFamily="49" charset="0"/>
                <a:cs typeface="Consolas" panose="020B0609020204030204" pitchFamily="49" charset="0"/>
              </a:rPr>
              <a:t>        } else {</a:t>
            </a:r>
          </a:p>
          <a:p>
            <a:pPr marL="0" indent="0">
              <a:buNone/>
            </a:pPr>
            <a:r>
              <a:rPr lang="en-CA" sz="800" dirty="0">
                <a:latin typeface="Consolas" panose="020B0609020204030204" pitchFamily="49" charset="0"/>
                <a:cs typeface="Consolas" panose="020B0609020204030204" pitchFamily="49" charset="0"/>
              </a:rPr>
              <a:t>            return </a:t>
            </a:r>
            <a:r>
              <a:rPr lang="en-CA" sz="800" dirty="0" err="1" smtClean="0">
                <a:latin typeface="Consolas" panose="020B0609020204030204" pitchFamily="49" charset="0"/>
                <a:cs typeface="Consolas" panose="020B0609020204030204" pitchFamily="49" charset="0"/>
              </a:rPr>
              <a:t>binary_search_rec</a:t>
            </a:r>
            <a:r>
              <a:rPr lang="en-CA" sz="800" dirty="0" smtClean="0">
                <a:latin typeface="Consolas" panose="020B0609020204030204" pitchFamily="49" charset="0"/>
                <a:cs typeface="Consolas" panose="020B0609020204030204" pitchFamily="49" charset="0"/>
              </a:rPr>
              <a:t>( </a:t>
            </a:r>
            <a:r>
              <a:rPr lang="en-CA" sz="800" dirty="0">
                <a:latin typeface="Consolas" panose="020B0609020204030204" pitchFamily="49" charset="0"/>
                <a:cs typeface="Consolas" panose="020B0609020204030204" pitchFamily="49" charset="0"/>
              </a:rPr>
              <a:t>array, midpoint + 1, end, </a:t>
            </a:r>
            <a:r>
              <a:rPr lang="en-CA" sz="800" dirty="0" err="1">
                <a:latin typeface="Consolas" panose="020B0609020204030204" pitchFamily="49" charset="0"/>
                <a:cs typeface="Consolas" panose="020B0609020204030204" pitchFamily="49" charset="0"/>
              </a:rPr>
              <a:t>sought_value</a:t>
            </a:r>
            <a:r>
              <a:rPr lang="en-CA" sz="800" dirty="0">
                <a:latin typeface="Consolas" panose="020B0609020204030204" pitchFamily="49" charset="0"/>
                <a:cs typeface="Consolas" panose="020B0609020204030204" pitchFamily="49" charset="0"/>
              </a:rPr>
              <a:t> );</a:t>
            </a:r>
          </a:p>
          <a:p>
            <a:pPr marL="0" indent="0">
              <a:buNone/>
            </a:pPr>
            <a:r>
              <a:rPr lang="en-CA" sz="800" dirty="0">
                <a:latin typeface="Consolas" panose="020B0609020204030204" pitchFamily="49" charset="0"/>
                <a:cs typeface="Consolas" panose="020B0609020204030204" pitchFamily="49" charset="0"/>
              </a:rPr>
              <a:t>        }</a:t>
            </a:r>
          </a:p>
          <a:p>
            <a:pPr marL="0" indent="0">
              <a:buNone/>
            </a:pPr>
            <a:r>
              <a:rPr lang="en-CA" sz="800" dirty="0">
                <a:latin typeface="Consolas" panose="020B0609020204030204" pitchFamily="49" charset="0"/>
                <a:cs typeface="Consolas" panose="020B0609020204030204" pitchFamily="49" charset="0"/>
              </a:rPr>
              <a:t>    }</a:t>
            </a:r>
          </a:p>
          <a:p>
            <a:pPr marL="0" indent="0">
              <a:buNone/>
            </a:pPr>
            <a:r>
              <a:rPr lang="en-CA" sz="800" dirty="0">
                <a:latin typeface="Consolas" panose="020B0609020204030204" pitchFamily="49" charset="0"/>
                <a:cs typeface="Consolas" panose="020B0609020204030204" pitchFamily="49" charset="0"/>
              </a:rPr>
              <a:t>}</a:t>
            </a:r>
            <a:endParaRPr lang="en-CA" sz="800" dirty="0"/>
          </a:p>
        </p:txBody>
      </p:sp>
      <p:sp>
        <p:nvSpPr>
          <p:cNvPr id="5" name="Rectangle 4"/>
          <p:cNvSpPr/>
          <p:nvPr/>
        </p:nvSpPr>
        <p:spPr>
          <a:xfrm>
            <a:off x="254190" y="2924944"/>
            <a:ext cx="4533834" cy="3662541"/>
          </a:xfrm>
          <a:prstGeom prst="rect">
            <a:avLst/>
          </a:prstGeom>
        </p:spPr>
        <p:txBody>
          <a:bodyPr wrap="square">
            <a:spAutoFit/>
          </a:bodyPr>
          <a:lstStyle/>
          <a:p>
            <a:pPr indent="-114300"/>
            <a:r>
              <a:rPr lang="en-CA" sz="800" dirty="0" err="1" smtClean="0">
                <a:latin typeface="Consolas" panose="020B0609020204030204" pitchFamily="49" charset="0"/>
                <a:cs typeface="Consolas" panose="020B0609020204030204" pitchFamily="49" charset="0"/>
              </a:rPr>
              <a:t>std</a:t>
            </a:r>
            <a:r>
              <a:rPr lang="en-CA" sz="800" dirty="0">
                <a:latin typeface="Consolas" panose="020B0609020204030204" pitchFamily="49" charset="0"/>
                <a:cs typeface="Consolas" panose="020B0609020204030204" pitchFamily="49" charset="0"/>
              </a:rPr>
              <a:t>::size_t </a:t>
            </a:r>
            <a:r>
              <a:rPr lang="en-CA" sz="800" dirty="0" err="1">
                <a:latin typeface="Consolas" panose="020B0609020204030204" pitchFamily="49" charset="0"/>
                <a:cs typeface="Consolas" panose="020B0609020204030204" pitchFamily="49" charset="0"/>
              </a:rPr>
              <a:t>binary_search</a:t>
            </a:r>
            <a:r>
              <a:rPr lang="en-CA" sz="800" dirty="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double </a:t>
            </a:r>
            <a:r>
              <a:rPr lang="en-CA" sz="800" dirty="0">
                <a:latin typeface="Consolas" panose="020B0609020204030204" pitchFamily="49" charset="0"/>
                <a:cs typeface="Consolas" panose="020B0609020204030204" pitchFamily="49" charset="0"/>
              </a:rPr>
              <a:t>const array[],</a:t>
            </a:r>
          </a:p>
          <a:p>
            <a:pPr indent="-114300"/>
            <a:r>
              <a:rPr lang="en-CA" sz="800" dirty="0">
                <a:latin typeface="Consolas" panose="020B0609020204030204" pitchFamily="49" charset="0"/>
                <a:cs typeface="Consolas" panose="020B0609020204030204" pitchFamily="49" charset="0"/>
              </a:rPr>
              <a:t>                           std::size_t const </a:t>
            </a:r>
            <a:r>
              <a:rPr lang="en-CA" sz="800" dirty="0" smtClean="0">
                <a:latin typeface="Consolas" panose="020B0609020204030204" pitchFamily="49" charset="0"/>
                <a:cs typeface="Consolas" panose="020B0609020204030204" pitchFamily="49" charset="0"/>
              </a:rPr>
              <a:t>begin</a:t>
            </a:r>
            <a:r>
              <a:rPr lang="en-CA" sz="800" dirty="0" smtClean="0">
                <a:latin typeface="Consolas" panose="020B0609020204030204" pitchFamily="49" charset="0"/>
                <a:cs typeface="Consolas" panose="020B0609020204030204" pitchFamily="49" charset="0"/>
              </a:rPr>
              <a:t>,</a:t>
            </a:r>
          </a:p>
          <a:p>
            <a:pPr indent="-114300"/>
            <a:r>
              <a:rPr lang="en-CA" sz="800" dirty="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std::size_t const end,</a:t>
            </a:r>
            <a:endParaRPr lang="en-CA" sz="800" dirty="0">
              <a:latin typeface="Consolas" panose="020B0609020204030204" pitchFamily="49" charset="0"/>
              <a:cs typeface="Consolas" panose="020B0609020204030204" pitchFamily="49" charset="0"/>
            </a:endParaRPr>
          </a:p>
          <a:p>
            <a:pPr indent="-114300"/>
            <a:r>
              <a:rPr lang="en-CA" sz="800" dirty="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double </a:t>
            </a:r>
            <a:r>
              <a:rPr lang="en-CA" sz="800" dirty="0" err="1">
                <a:latin typeface="Consolas" panose="020B0609020204030204" pitchFamily="49" charset="0"/>
                <a:cs typeface="Consolas" panose="020B0609020204030204" pitchFamily="49" charset="0"/>
              </a:rPr>
              <a:t>const</a:t>
            </a:r>
            <a:r>
              <a:rPr lang="en-CA" sz="800" dirty="0">
                <a:latin typeface="Consolas" panose="020B0609020204030204" pitchFamily="49" charset="0"/>
                <a:cs typeface="Consolas" panose="020B0609020204030204" pitchFamily="49" charset="0"/>
              </a:rPr>
              <a:t> </a:t>
            </a:r>
            <a:r>
              <a:rPr lang="en-CA" sz="800" dirty="0" err="1" smtClean="0">
                <a:latin typeface="Consolas" panose="020B0609020204030204" pitchFamily="49" charset="0"/>
                <a:cs typeface="Consolas" panose="020B0609020204030204" pitchFamily="49" charset="0"/>
              </a:rPr>
              <a:t>sought_value</a:t>
            </a:r>
            <a:r>
              <a:rPr lang="en-CA" sz="800" dirty="0" smtClean="0">
                <a:latin typeface="Consolas" panose="020B0609020204030204" pitchFamily="49" charset="0"/>
                <a:cs typeface="Consolas" panose="020B0609020204030204" pitchFamily="49" charset="0"/>
              </a:rPr>
              <a:t> </a:t>
            </a:r>
            <a:r>
              <a:rPr lang="en-CA" sz="800" dirty="0">
                <a:latin typeface="Consolas" panose="020B0609020204030204" pitchFamily="49" charset="0"/>
                <a:cs typeface="Consolas" panose="020B0609020204030204" pitchFamily="49" charset="0"/>
              </a:rPr>
              <a:t>) {</a:t>
            </a:r>
          </a:p>
          <a:p>
            <a:pPr indent="-114300"/>
            <a:r>
              <a:rPr lang="en-CA" sz="800" dirty="0">
                <a:latin typeface="Consolas" panose="020B0609020204030204" pitchFamily="49" charset="0"/>
                <a:cs typeface="Consolas" panose="020B0609020204030204" pitchFamily="49" charset="0"/>
              </a:rPr>
              <a:t>    std::size_t </a:t>
            </a:r>
            <a:r>
              <a:rPr lang="en-CA" sz="800" dirty="0" smtClean="0">
                <a:latin typeface="Consolas" panose="020B0609020204030204" pitchFamily="49" charset="0"/>
                <a:cs typeface="Consolas" panose="020B0609020204030204" pitchFamily="49" charset="0"/>
              </a:rPr>
              <a:t>left{begin};</a:t>
            </a:r>
            <a:endParaRPr lang="en-CA" sz="800" dirty="0">
              <a:latin typeface="Consolas" panose="020B0609020204030204" pitchFamily="49" charset="0"/>
              <a:cs typeface="Consolas" panose="020B0609020204030204" pitchFamily="49" charset="0"/>
            </a:endParaRPr>
          </a:p>
          <a:p>
            <a:pPr indent="-114300"/>
            <a:r>
              <a:rPr lang="en-CA" sz="800" dirty="0">
                <a:latin typeface="Consolas" panose="020B0609020204030204" pitchFamily="49" charset="0"/>
                <a:cs typeface="Consolas" panose="020B0609020204030204" pitchFamily="49" charset="0"/>
              </a:rPr>
              <a:t>    std::size_t </a:t>
            </a:r>
            <a:r>
              <a:rPr lang="en-CA" sz="800" dirty="0" smtClean="0">
                <a:latin typeface="Consolas" panose="020B0609020204030204" pitchFamily="49" charset="0"/>
                <a:cs typeface="Consolas" panose="020B0609020204030204" pitchFamily="49" charset="0"/>
              </a:rPr>
              <a:t>right{end </a:t>
            </a:r>
            <a:r>
              <a:rPr lang="en-CA" sz="800" dirty="0">
                <a:latin typeface="Consolas" panose="020B0609020204030204" pitchFamily="49" charset="0"/>
                <a:cs typeface="Consolas" panose="020B0609020204030204" pitchFamily="49" charset="0"/>
              </a:rPr>
              <a:t>- 1};</a:t>
            </a:r>
          </a:p>
          <a:p>
            <a:pPr indent="-114300"/>
            <a:endParaRPr lang="en-CA" sz="800" dirty="0">
              <a:latin typeface="Consolas" panose="020B0609020204030204" pitchFamily="49" charset="0"/>
              <a:cs typeface="Consolas" panose="020B0609020204030204" pitchFamily="49" charset="0"/>
            </a:endParaRPr>
          </a:p>
          <a:p>
            <a:pPr indent="-114300"/>
            <a:r>
              <a:rPr lang="en-CA" sz="800" dirty="0">
                <a:latin typeface="Consolas" panose="020B0609020204030204" pitchFamily="49" charset="0"/>
                <a:cs typeface="Consolas" panose="020B0609020204030204" pitchFamily="49" charset="0"/>
              </a:rPr>
              <a:t>    while ( left != right ) {</a:t>
            </a:r>
          </a:p>
          <a:p>
            <a:pPr indent="-114300"/>
            <a:r>
              <a:rPr lang="en-CA" sz="800" dirty="0">
                <a:latin typeface="Consolas" panose="020B0609020204030204" pitchFamily="49" charset="0"/>
                <a:cs typeface="Consolas" panose="020B0609020204030204" pitchFamily="49" charset="0"/>
              </a:rPr>
              <a:t>        std::size_t midpoint{(left + right)/2};</a:t>
            </a:r>
          </a:p>
          <a:p>
            <a:pPr indent="-114300"/>
            <a:endParaRPr lang="en-CA" sz="800" dirty="0">
              <a:latin typeface="Consolas" panose="020B0609020204030204" pitchFamily="49" charset="0"/>
              <a:cs typeface="Consolas" panose="020B0609020204030204" pitchFamily="49" charset="0"/>
            </a:endParaRPr>
          </a:p>
          <a:p>
            <a:pPr indent="-114300"/>
            <a:r>
              <a:rPr lang="en-CA" sz="800" dirty="0">
                <a:latin typeface="Consolas" panose="020B0609020204030204" pitchFamily="49" charset="0"/>
                <a:cs typeface="Consolas" panose="020B0609020204030204" pitchFamily="49" charset="0"/>
              </a:rPr>
              <a:t>        if ( array[midpoint] == </a:t>
            </a:r>
            <a:r>
              <a:rPr lang="en-CA" sz="800" dirty="0" err="1">
                <a:latin typeface="Consolas" panose="020B0609020204030204" pitchFamily="49" charset="0"/>
                <a:cs typeface="Consolas" panose="020B0609020204030204" pitchFamily="49" charset="0"/>
              </a:rPr>
              <a:t>sought_value</a:t>
            </a:r>
            <a:r>
              <a:rPr lang="en-CA" sz="800" dirty="0">
                <a:latin typeface="Consolas" panose="020B0609020204030204" pitchFamily="49" charset="0"/>
                <a:cs typeface="Consolas" panose="020B0609020204030204" pitchFamily="49" charset="0"/>
              </a:rPr>
              <a:t> ) {</a:t>
            </a:r>
          </a:p>
          <a:p>
            <a:pPr indent="-114300"/>
            <a:r>
              <a:rPr lang="en-CA" sz="800" dirty="0">
                <a:latin typeface="Consolas" panose="020B0609020204030204" pitchFamily="49" charset="0"/>
                <a:cs typeface="Consolas" panose="020B0609020204030204" pitchFamily="49" charset="0"/>
              </a:rPr>
              <a:t>            return midpoint;</a:t>
            </a:r>
          </a:p>
          <a:p>
            <a:pPr indent="-114300"/>
            <a:r>
              <a:rPr lang="en-CA" sz="800" dirty="0" smtClean="0">
                <a:latin typeface="Consolas" panose="020B0609020204030204" pitchFamily="49" charset="0"/>
                <a:cs typeface="Consolas" panose="020B0609020204030204" pitchFamily="49" charset="0"/>
              </a:rPr>
              <a:t>        </a:t>
            </a:r>
            <a:r>
              <a:rPr lang="en-CA" sz="800" dirty="0">
                <a:latin typeface="Consolas" panose="020B0609020204030204" pitchFamily="49" charset="0"/>
                <a:cs typeface="Consolas" panose="020B0609020204030204" pitchFamily="49" charset="0"/>
              </a:rPr>
              <a:t>} else if ( array[midpoint] &gt; </a:t>
            </a:r>
            <a:r>
              <a:rPr lang="en-CA" sz="800" dirty="0" err="1">
                <a:latin typeface="Consolas" panose="020B0609020204030204" pitchFamily="49" charset="0"/>
                <a:cs typeface="Consolas" panose="020B0609020204030204" pitchFamily="49" charset="0"/>
              </a:rPr>
              <a:t>sought_value</a:t>
            </a:r>
            <a:r>
              <a:rPr lang="en-CA" sz="800" dirty="0">
                <a:latin typeface="Consolas" panose="020B0609020204030204" pitchFamily="49" charset="0"/>
                <a:cs typeface="Consolas" panose="020B0609020204030204" pitchFamily="49" charset="0"/>
              </a:rPr>
              <a:t> ) {</a:t>
            </a:r>
          </a:p>
          <a:p>
            <a:pPr indent="-114300"/>
            <a:r>
              <a:rPr lang="en-CA" sz="800" dirty="0">
                <a:latin typeface="Consolas" panose="020B0609020204030204" pitchFamily="49" charset="0"/>
                <a:cs typeface="Consolas" panose="020B0609020204030204" pitchFamily="49" charset="0"/>
              </a:rPr>
              <a:t>            if ( left == midpoint ) {</a:t>
            </a:r>
          </a:p>
          <a:p>
            <a:pPr indent="-114300"/>
            <a:r>
              <a:rPr lang="en-CA" sz="800" dirty="0">
                <a:latin typeface="Consolas" panose="020B0609020204030204" pitchFamily="49" charset="0"/>
                <a:cs typeface="Consolas" panose="020B0609020204030204" pitchFamily="49" charset="0"/>
              </a:rPr>
              <a:t>                return capacity;</a:t>
            </a:r>
          </a:p>
          <a:p>
            <a:pPr indent="-114300"/>
            <a:r>
              <a:rPr lang="en-CA" sz="800" dirty="0">
                <a:latin typeface="Consolas" panose="020B0609020204030204" pitchFamily="49" charset="0"/>
                <a:cs typeface="Consolas" panose="020B0609020204030204" pitchFamily="49" charset="0"/>
              </a:rPr>
              <a:t>            } else {</a:t>
            </a:r>
          </a:p>
          <a:p>
            <a:pPr indent="-114300"/>
            <a:r>
              <a:rPr lang="en-CA" sz="800" dirty="0">
                <a:latin typeface="Consolas" panose="020B0609020204030204" pitchFamily="49" charset="0"/>
                <a:cs typeface="Consolas" panose="020B0609020204030204" pitchFamily="49" charset="0"/>
              </a:rPr>
              <a:t>                right = midpoint - 1;</a:t>
            </a:r>
          </a:p>
          <a:p>
            <a:pPr indent="-114300"/>
            <a:r>
              <a:rPr lang="en-CA" sz="800" dirty="0">
                <a:latin typeface="Consolas" panose="020B0609020204030204" pitchFamily="49" charset="0"/>
                <a:cs typeface="Consolas" panose="020B0609020204030204" pitchFamily="49" charset="0"/>
              </a:rPr>
              <a:t>            }</a:t>
            </a:r>
          </a:p>
          <a:p>
            <a:pPr indent="-114300"/>
            <a:r>
              <a:rPr lang="en-CA" sz="800" dirty="0">
                <a:latin typeface="Consolas" panose="020B0609020204030204" pitchFamily="49" charset="0"/>
                <a:cs typeface="Consolas" panose="020B0609020204030204" pitchFamily="49" charset="0"/>
              </a:rPr>
              <a:t>        } else {</a:t>
            </a:r>
          </a:p>
          <a:p>
            <a:pPr indent="-114300"/>
            <a:r>
              <a:rPr lang="en-CA" sz="800" dirty="0">
                <a:latin typeface="Consolas" panose="020B0609020204030204" pitchFamily="49" charset="0"/>
                <a:cs typeface="Consolas" panose="020B0609020204030204" pitchFamily="49" charset="0"/>
              </a:rPr>
              <a:t>            if ( midpoint == right ) {</a:t>
            </a:r>
          </a:p>
          <a:p>
            <a:pPr indent="-114300"/>
            <a:r>
              <a:rPr lang="en-CA" sz="800" dirty="0">
                <a:latin typeface="Consolas" panose="020B0609020204030204" pitchFamily="49" charset="0"/>
                <a:cs typeface="Consolas" panose="020B0609020204030204" pitchFamily="49" charset="0"/>
              </a:rPr>
              <a:t>                return capacity;</a:t>
            </a:r>
          </a:p>
          <a:p>
            <a:pPr indent="-114300"/>
            <a:r>
              <a:rPr lang="en-CA" sz="800" dirty="0">
                <a:latin typeface="Consolas" panose="020B0609020204030204" pitchFamily="49" charset="0"/>
                <a:cs typeface="Consolas" panose="020B0609020204030204" pitchFamily="49" charset="0"/>
              </a:rPr>
              <a:t>            } else {</a:t>
            </a:r>
          </a:p>
          <a:p>
            <a:pPr indent="-114300"/>
            <a:r>
              <a:rPr lang="en-CA" sz="800" dirty="0">
                <a:latin typeface="Consolas" panose="020B0609020204030204" pitchFamily="49" charset="0"/>
                <a:cs typeface="Consolas" panose="020B0609020204030204" pitchFamily="49" charset="0"/>
              </a:rPr>
              <a:t>                left = midpoint + 1;</a:t>
            </a:r>
          </a:p>
          <a:p>
            <a:pPr indent="-114300"/>
            <a:r>
              <a:rPr lang="en-CA" sz="800" dirty="0">
                <a:latin typeface="Consolas" panose="020B0609020204030204" pitchFamily="49" charset="0"/>
                <a:cs typeface="Consolas" panose="020B0609020204030204" pitchFamily="49" charset="0"/>
              </a:rPr>
              <a:t>            }</a:t>
            </a:r>
          </a:p>
          <a:p>
            <a:pPr indent="-114300"/>
            <a:r>
              <a:rPr lang="en-CA" sz="800" dirty="0">
                <a:latin typeface="Consolas" panose="020B0609020204030204" pitchFamily="49" charset="0"/>
                <a:cs typeface="Consolas" panose="020B0609020204030204" pitchFamily="49" charset="0"/>
              </a:rPr>
              <a:t>        }</a:t>
            </a:r>
          </a:p>
          <a:p>
            <a:pPr indent="-114300"/>
            <a:r>
              <a:rPr lang="en-CA" sz="800" dirty="0">
                <a:latin typeface="Consolas" panose="020B0609020204030204" pitchFamily="49" charset="0"/>
                <a:cs typeface="Consolas" panose="020B0609020204030204" pitchFamily="49" charset="0"/>
              </a:rPr>
              <a:t>    }</a:t>
            </a:r>
          </a:p>
          <a:p>
            <a:pPr indent="-114300"/>
            <a:endParaRPr lang="en-CA" sz="800" dirty="0">
              <a:latin typeface="Consolas" panose="020B0609020204030204" pitchFamily="49" charset="0"/>
              <a:cs typeface="Consolas" panose="020B0609020204030204" pitchFamily="49" charset="0"/>
            </a:endParaRPr>
          </a:p>
          <a:p>
            <a:pPr indent="-114300"/>
            <a:r>
              <a:rPr lang="en-CA" sz="800" dirty="0">
                <a:latin typeface="Consolas" panose="020B0609020204030204" pitchFamily="49" charset="0"/>
                <a:cs typeface="Consolas" panose="020B0609020204030204" pitchFamily="49" charset="0"/>
              </a:rPr>
              <a:t>    return (array[left] == </a:t>
            </a:r>
            <a:r>
              <a:rPr lang="en-CA" sz="800" dirty="0" err="1">
                <a:latin typeface="Consolas" panose="020B0609020204030204" pitchFamily="49" charset="0"/>
                <a:cs typeface="Consolas" panose="020B0609020204030204" pitchFamily="49" charset="0"/>
              </a:rPr>
              <a:t>sought_value</a:t>
            </a:r>
            <a:r>
              <a:rPr lang="en-CA" sz="800" dirty="0">
                <a:latin typeface="Consolas" panose="020B0609020204030204" pitchFamily="49" charset="0"/>
                <a:cs typeface="Consolas" panose="020B0609020204030204" pitchFamily="49" charset="0"/>
              </a:rPr>
              <a:t>) ? left : capacity;</a:t>
            </a:r>
          </a:p>
          <a:p>
            <a:pPr indent="-114300"/>
            <a:r>
              <a:rPr lang="en-CA" sz="800" dirty="0" smtClean="0">
                <a:latin typeface="Consolas" panose="020B0609020204030204" pitchFamily="49" charset="0"/>
                <a:cs typeface="Consolas" panose="020B0609020204030204" pitchFamily="49" charset="0"/>
              </a:rPr>
              <a:t>}</a:t>
            </a:r>
            <a:endParaRPr lang="en-CA" sz="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69349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9712" y="3717032"/>
            <a:ext cx="5256287" cy="28864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Comparison</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If the recursive implementation is both easier to implement and explain, are there any drawbacks?</a:t>
            </a:r>
          </a:p>
          <a:p>
            <a:pPr lvl="1"/>
            <a:r>
              <a:rPr lang="en-CA" dirty="0" smtClean="0"/>
              <a:t>The first, we will call it the </a:t>
            </a:r>
            <a:r>
              <a:rPr lang="en-CA" i="1" dirty="0" smtClean="0"/>
              <a:t>iterative implementation</a:t>
            </a:r>
            <a:r>
              <a:rPr lang="en-CA" dirty="0" smtClean="0"/>
              <a:t>, only has one function call</a:t>
            </a:r>
          </a:p>
          <a:p>
            <a:pPr lvl="1"/>
            <a:r>
              <a:rPr lang="en-CA" dirty="0" smtClean="0"/>
              <a:t>If you are searching for a value in an array with a capacity of one million, each time you calculate a mid-point, you must make another function call</a:t>
            </a:r>
          </a:p>
          <a:p>
            <a:pPr lvl="1" algn="l"/>
            <a:r>
              <a:rPr lang="en-CA" dirty="0" smtClean="0"/>
              <a:t>Here are the call stacks </a:t>
            </a:r>
            <a:br>
              <a:rPr lang="en-CA" dirty="0" smtClean="0"/>
            </a:br>
            <a:r>
              <a:rPr lang="en-CA" dirty="0" smtClean="0"/>
              <a:t>for one such search:</a:t>
            </a:r>
          </a:p>
        </p:txBody>
      </p:sp>
    </p:spTree>
    <p:extLst>
      <p:ext uri="{BB962C8B-B14F-4D97-AF65-F5344CB8AC3E}">
        <p14:creationId xmlns:p14="http://schemas.microsoft.com/office/powerpoint/2010/main" val="3987084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Have further understanding of recursion</a:t>
            </a:r>
            <a:endParaRPr lang="en-CA" dirty="0"/>
          </a:p>
          <a:p>
            <a:pPr lvl="1"/>
            <a:r>
              <a:rPr lang="en-CA" dirty="0" smtClean="0"/>
              <a:t>Know how to implement a recursive binary search</a:t>
            </a:r>
          </a:p>
          <a:p>
            <a:pPr lvl="1"/>
            <a:r>
              <a:rPr lang="en-CA" dirty="0" smtClean="0"/>
              <a:t>Understand that while the implementation is simpler and perhaps more intuitive than the iterative implementation, there is an additional cost in terms of additional function calls</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err="1" smtClean="0"/>
              <a:t>Fredosaurus</a:t>
            </a:r>
            <a:endParaRPr lang="en-CA" sz="1800" dirty="0" smtClean="0"/>
          </a:p>
          <a:p>
            <a:pPr marL="0" indent="0">
              <a:buNone/>
            </a:pPr>
            <a:r>
              <a:rPr lang="en-US" sz="1800" dirty="0"/>
              <a:t>	</a:t>
            </a:r>
            <a:r>
              <a:rPr lang="en-CA" sz="1400" dirty="0">
                <a:hlinkClick r:id="rId2"/>
              </a:rPr>
              <a:t>http://www.fredosaurus.com/notes-cpp/algorithms/searching/rbinarysearch.html</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Define an ordering on various types</a:t>
            </a:r>
          </a:p>
          <a:p>
            <a:pPr lvl="1"/>
            <a:r>
              <a:rPr lang="en-CA" dirty="0" smtClean="0"/>
              <a:t>Define when an array is sorted</a:t>
            </a:r>
            <a:endParaRPr lang="en-CA" dirty="0" smtClean="0">
              <a:latin typeface="Consolas" panose="020B0609020204030204" pitchFamily="49" charset="0"/>
              <a:cs typeface="Consolas" panose="020B0609020204030204" pitchFamily="49" charset="0"/>
            </a:endParaRPr>
          </a:p>
          <a:p>
            <a:pPr lvl="1"/>
            <a:r>
              <a:rPr lang="en-CA" dirty="0" smtClean="0"/>
              <a:t>Learn how to determine if an array is sorted</a:t>
            </a:r>
          </a:p>
          <a:p>
            <a:pPr lvl="1"/>
            <a:r>
              <a:rPr lang="en-CA" dirty="0" smtClean="0"/>
              <a:t>Learn how to determine if a sub-range of an array is sorted</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Recursive algorithms</a:t>
            </a:r>
            <a:endParaRPr lang="en-CA" dirty="0"/>
          </a:p>
        </p:txBody>
      </p:sp>
      <p:sp>
        <p:nvSpPr>
          <p:cNvPr id="3" name="Content Placeholder 2"/>
          <p:cNvSpPr>
            <a:spLocks noGrp="1"/>
          </p:cNvSpPr>
          <p:nvPr>
            <p:ph idx="1"/>
          </p:nvPr>
        </p:nvSpPr>
        <p:spPr/>
        <p:txBody>
          <a:bodyPr/>
          <a:lstStyle/>
          <a:p>
            <a:r>
              <a:rPr lang="en-CA" dirty="0" smtClean="0"/>
              <a:t>A recursive algorithm is one that:</a:t>
            </a:r>
          </a:p>
          <a:p>
            <a:pPr lvl="1"/>
            <a:r>
              <a:rPr lang="en-CA" dirty="0" smtClean="0"/>
              <a:t>Performs operations that simplify the problem</a:t>
            </a:r>
          </a:p>
          <a:p>
            <a:pPr lvl="1"/>
            <a:r>
              <a:rPr lang="en-CA" dirty="0" smtClean="0"/>
              <a:t>Call the same function on that simpler problem</a:t>
            </a:r>
          </a:p>
          <a:p>
            <a:pPr lvl="1"/>
            <a:r>
              <a:rPr lang="en-CA" dirty="0" smtClean="0"/>
              <a:t>Takes the result from the simpler problem to solve the larger problem</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recursive implementation</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Suppose we want to perform a recursive binary search:</a:t>
            </a:r>
          </a:p>
          <a:p>
            <a:pPr marL="800100" lvl="2" indent="0">
              <a:buNone/>
            </a:pP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::size_t </a:t>
            </a:r>
            <a:r>
              <a:rPr lang="en-CA" sz="1600" dirty="0" err="1" smtClean="0">
                <a:latin typeface="Consolas" panose="020B0609020204030204" pitchFamily="49" charset="0"/>
                <a:cs typeface="Consolas" panose="020B0609020204030204" pitchFamily="49" charset="0"/>
              </a:rPr>
              <a:t>binary_search_rec</a:t>
            </a:r>
            <a:r>
              <a:rPr lang="en-CA" sz="1600"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t>
            </a:r>
            <a:r>
              <a:rPr lang="en-CA" sz="1600" dirty="0" smtClean="0">
                <a:latin typeface="Consolas" panose="020B0609020204030204" pitchFamily="49" charset="0"/>
                <a:cs typeface="Consolas" panose="020B0609020204030204" pitchFamily="49" charset="0"/>
              </a:rPr>
              <a:t>const array[],</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std::size_t const begin,</a:t>
            </a: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std::size_t const </a:t>
            </a:r>
            <a:r>
              <a:rPr lang="en-CA" sz="1600" dirty="0" smtClean="0">
                <a:latin typeface="Consolas" panose="020B0609020204030204" pitchFamily="49" charset="0"/>
                <a:cs typeface="Consolas" panose="020B0609020204030204" pitchFamily="49" charset="0"/>
              </a:rPr>
              <a:t>end,</a:t>
            </a: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0" indent="0">
              <a:buNone/>
            </a:pPr>
            <a:endParaRPr lang="en-CA" dirty="0" smtClean="0"/>
          </a:p>
          <a:p>
            <a:r>
              <a:rPr lang="en-CA" dirty="0" smtClean="0"/>
              <a:t>As before, we are searching the array from the index </a:t>
            </a:r>
            <a:r>
              <a:rPr lang="en-CA" dirty="0" smtClean="0">
                <a:latin typeface="Consolas" panose="020B0609020204030204" pitchFamily="49" charset="0"/>
                <a:cs typeface="Consolas" panose="020B0609020204030204" pitchFamily="49" charset="0"/>
              </a:rPr>
              <a:t>begin</a:t>
            </a:r>
            <a:r>
              <a:rPr lang="en-CA" dirty="0" smtClean="0"/>
              <a:t> up to but not including the index </a:t>
            </a:r>
            <a:r>
              <a:rPr lang="en-CA" dirty="0" smtClean="0">
                <a:latin typeface="Consolas" panose="020B0609020204030204" pitchFamily="49" charset="0"/>
                <a:cs typeface="Consolas" panose="020B0609020204030204" pitchFamily="49" charset="0"/>
              </a:rPr>
              <a:t>end</a:t>
            </a:r>
          </a:p>
          <a:p>
            <a:pPr lvl="1"/>
            <a:r>
              <a:rPr lang="en-CA" dirty="0" smtClean="0"/>
              <a:t>From </a:t>
            </a:r>
            <a:r>
              <a:rPr lang="en-CA" dirty="0" smtClean="0">
                <a:latin typeface="Consolas" panose="020B0609020204030204" pitchFamily="49" charset="0"/>
                <a:cs typeface="Consolas" panose="020B0609020204030204" pitchFamily="49" charset="0"/>
              </a:rPr>
              <a:t>array[begin]</a:t>
            </a:r>
            <a:r>
              <a:rPr lang="en-CA" dirty="0" smtClean="0"/>
              <a:t> to </a:t>
            </a:r>
            <a:r>
              <a:rPr lang="en-CA" dirty="0" smtClean="0">
                <a:latin typeface="Consolas" panose="020B0609020204030204" pitchFamily="49" charset="0"/>
                <a:cs typeface="Consolas" panose="020B0609020204030204" pitchFamily="49" charset="0"/>
              </a:rPr>
              <a:t>array[end - 1]</a:t>
            </a:r>
          </a:p>
        </p:txBody>
      </p:sp>
    </p:spTree>
    <p:extLst>
      <p:ext uri="{BB962C8B-B14F-4D97-AF65-F5344CB8AC3E}">
        <p14:creationId xmlns:p14="http://schemas.microsoft.com/office/powerpoint/2010/main" val="354261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recursive implementation</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Here is a possible algorithm:</a:t>
            </a:r>
          </a:p>
          <a:p>
            <a:pPr lvl="1"/>
            <a:r>
              <a:rPr lang="en-CA" dirty="0" smtClean="0"/>
              <a:t>If </a:t>
            </a:r>
            <a:r>
              <a:rPr lang="en-CA" dirty="0" smtClean="0">
                <a:latin typeface="Consolas" panose="020B0609020204030204" pitchFamily="49" charset="0"/>
                <a:cs typeface="Consolas" panose="020B0609020204030204" pitchFamily="49" charset="0"/>
              </a:rPr>
              <a:t>begin == end</a:t>
            </a:r>
            <a:r>
              <a:rPr lang="en-CA" dirty="0" smtClean="0"/>
              <a:t>, we are done, as the sub-array is empty</a:t>
            </a:r>
          </a:p>
          <a:p>
            <a:pPr lvl="2"/>
            <a:r>
              <a:rPr lang="en-CA" dirty="0" smtClean="0"/>
              <a:t>Return </a:t>
            </a:r>
            <a:r>
              <a:rPr lang="en-CA" dirty="0" smtClean="0">
                <a:latin typeface="Consolas" panose="020B0609020204030204" pitchFamily="49" charset="0"/>
                <a:cs typeface="Consolas" panose="020B0609020204030204" pitchFamily="49" charset="0"/>
              </a:rPr>
              <a:t>end</a:t>
            </a:r>
            <a:r>
              <a:rPr lang="en-CA" dirty="0" smtClean="0"/>
              <a:t>  to indicate the entry is not present</a:t>
            </a:r>
          </a:p>
          <a:p>
            <a:pPr lvl="1"/>
            <a:r>
              <a:rPr lang="en-CA" dirty="0" smtClean="0"/>
              <a:t>Otherwise, calculate the mid-point:</a:t>
            </a:r>
          </a:p>
          <a:p>
            <a:pPr lvl="2"/>
            <a:r>
              <a:rPr lang="en-CA" dirty="0" smtClean="0"/>
              <a:t>If the sought value is at the mid-point, return the mid-point</a:t>
            </a:r>
          </a:p>
          <a:p>
            <a:pPr lvl="2"/>
            <a:r>
              <a:rPr lang="en-CA" dirty="0" smtClean="0"/>
              <a:t>Otherwise, depending the relative values, determine what should be recursively called or what should be returned…</a:t>
            </a:r>
          </a:p>
          <a:p>
            <a:pPr marL="457200" lvl="1"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795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recursive implementation</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We can, however, have a simpler algorithm:</a:t>
            </a:r>
          </a:p>
          <a:p>
            <a:pPr lvl="1"/>
            <a:r>
              <a:rPr lang="en-CA" dirty="0" smtClean="0"/>
              <a:t>If </a:t>
            </a:r>
            <a:r>
              <a:rPr lang="en-CA" dirty="0" smtClean="0">
                <a:latin typeface="Consolas" panose="020B0609020204030204" pitchFamily="49" charset="0"/>
                <a:cs typeface="Consolas" panose="020B0609020204030204" pitchFamily="49" charset="0"/>
              </a:rPr>
              <a:t>begin == end</a:t>
            </a:r>
            <a:r>
              <a:rPr lang="en-CA" dirty="0" smtClean="0"/>
              <a:t>, we are done, as the sub-array is empty</a:t>
            </a:r>
          </a:p>
          <a:p>
            <a:pPr lvl="2"/>
            <a:r>
              <a:rPr lang="en-CA" dirty="0" smtClean="0"/>
              <a:t>Return </a:t>
            </a:r>
            <a:r>
              <a:rPr lang="en-CA" dirty="0" smtClean="0">
                <a:latin typeface="Consolas" panose="020B0609020204030204" pitchFamily="49" charset="0"/>
                <a:cs typeface="Consolas" panose="020B0609020204030204" pitchFamily="49" charset="0"/>
              </a:rPr>
              <a:t>end</a:t>
            </a:r>
            <a:r>
              <a:rPr lang="en-CA" dirty="0" smtClean="0"/>
              <a:t>  to indicate the entry is not present</a:t>
            </a:r>
          </a:p>
          <a:p>
            <a:pPr lvl="1"/>
            <a:r>
              <a:rPr lang="en-CA" dirty="0" smtClean="0"/>
              <a:t>Otherwise, if the number of entries being searched is six or less, just perform a linear search</a:t>
            </a:r>
            <a:endParaRPr lang="en-CA" dirty="0"/>
          </a:p>
          <a:p>
            <a:pPr lvl="1"/>
            <a:r>
              <a:rPr lang="en-CA" dirty="0" smtClean="0"/>
              <a:t>Otherwise, calculate the mid-point:</a:t>
            </a:r>
          </a:p>
          <a:p>
            <a:pPr lvl="2"/>
            <a:r>
              <a:rPr lang="en-CA" dirty="0" smtClean="0"/>
              <a:t>If the sought value is at the mid-point, return the mid-point</a:t>
            </a:r>
          </a:p>
          <a:p>
            <a:pPr lvl="2"/>
            <a:r>
              <a:rPr lang="en-CA" dirty="0" smtClean="0"/>
              <a:t>Otherwise, recursively call binary search on the appropriate sub-interval</a:t>
            </a:r>
          </a:p>
          <a:p>
            <a:pPr marL="457200" lvl="1"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7766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recursive implementation</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Here is a recursive implementation:</a:t>
            </a:r>
          </a:p>
          <a:p>
            <a:pPr marL="800100" lvl="2" indent="0">
              <a:buNone/>
            </a:pPr>
            <a:r>
              <a:rPr lang="en-CA" sz="1350" dirty="0" err="1" smtClean="0">
                <a:latin typeface="Consolas" panose="020B0609020204030204" pitchFamily="49" charset="0"/>
                <a:cs typeface="Consolas" panose="020B0609020204030204" pitchFamily="49" charset="0"/>
              </a:rPr>
              <a:t>std</a:t>
            </a:r>
            <a:r>
              <a:rPr lang="en-CA" sz="1350" dirty="0" smtClean="0">
                <a:latin typeface="Consolas" panose="020B0609020204030204" pitchFamily="49" charset="0"/>
                <a:cs typeface="Consolas" panose="020B0609020204030204" pitchFamily="49" charset="0"/>
              </a:rPr>
              <a:t>::size_t </a:t>
            </a:r>
            <a:r>
              <a:rPr lang="en-CA" sz="1350" dirty="0" err="1" smtClean="0">
                <a:latin typeface="Consolas" panose="020B0609020204030204" pitchFamily="49" charset="0"/>
                <a:cs typeface="Consolas" panose="020B0609020204030204" pitchFamily="49" charset="0"/>
              </a:rPr>
              <a:t>binary_search_rec</a:t>
            </a:r>
            <a:r>
              <a:rPr lang="en-CA" sz="1350" dirty="0" smtClean="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double </a:t>
            </a:r>
            <a:r>
              <a:rPr lang="en-CA" sz="1350" dirty="0" smtClean="0">
                <a:latin typeface="Consolas" panose="020B0609020204030204" pitchFamily="49" charset="0"/>
                <a:cs typeface="Consolas" panose="020B0609020204030204" pitchFamily="49" charset="0"/>
              </a:rPr>
              <a:t>const array[],</a:t>
            </a:r>
          </a:p>
          <a:p>
            <a:pPr marL="800100" lvl="2" indent="0">
              <a:buNone/>
            </a:pPr>
            <a:r>
              <a:rPr lang="en-CA" sz="1350" dirty="0" smtClean="0">
                <a:latin typeface="Consolas" panose="020B0609020204030204" pitchFamily="49" charset="0"/>
                <a:cs typeface="Consolas" panose="020B0609020204030204" pitchFamily="49" charset="0"/>
              </a:rPr>
              <a:t>                               std::size_t const begin</a:t>
            </a:r>
            <a:r>
              <a:rPr lang="en-CA" sz="1350" dirty="0" smtClean="0">
                <a:latin typeface="Consolas" panose="020B0609020204030204" pitchFamily="49" charset="0"/>
                <a:cs typeface="Consolas" panose="020B0609020204030204" pitchFamily="49" charset="0"/>
              </a:rPr>
              <a:t>,</a:t>
            </a:r>
          </a:p>
          <a:p>
            <a:pPr marL="800100" lvl="2"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r>
              <a:rPr lang="en-CA" sz="1350" dirty="0" err="1" smtClean="0">
                <a:latin typeface="Consolas" panose="020B0609020204030204" pitchFamily="49" charset="0"/>
                <a:cs typeface="Consolas" panose="020B0609020204030204" pitchFamily="49" charset="0"/>
              </a:rPr>
              <a:t>std</a:t>
            </a:r>
            <a:r>
              <a:rPr lang="en-CA" sz="1350" dirty="0" smtClean="0">
                <a:latin typeface="Consolas" panose="020B0609020204030204" pitchFamily="49" charset="0"/>
                <a:cs typeface="Consolas" panose="020B0609020204030204" pitchFamily="49" charset="0"/>
              </a:rPr>
              <a:t>::size_t const end,</a:t>
            </a:r>
          </a:p>
          <a:p>
            <a:pPr marL="800100" lvl="2"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double </a:t>
            </a:r>
            <a:r>
              <a:rPr lang="en-CA" sz="1350" dirty="0" err="1">
                <a:latin typeface="Consolas" panose="020B0609020204030204" pitchFamily="49" charset="0"/>
                <a:cs typeface="Consolas" panose="020B0609020204030204" pitchFamily="49" charset="0"/>
              </a:rPr>
              <a:t>const</a:t>
            </a:r>
            <a:r>
              <a:rPr lang="en-CA" sz="1350" dirty="0">
                <a:latin typeface="Consolas" panose="020B0609020204030204" pitchFamily="49" charset="0"/>
                <a:cs typeface="Consolas" panose="020B0609020204030204" pitchFamily="49" charset="0"/>
              </a:rPr>
              <a:t> </a:t>
            </a:r>
            <a:r>
              <a:rPr lang="en-CA" sz="1350" dirty="0" err="1" smtClean="0">
                <a:latin typeface="Consolas" panose="020B0609020204030204" pitchFamily="49" charset="0"/>
                <a:cs typeface="Consolas" panose="020B0609020204030204" pitchFamily="49" charset="0"/>
              </a:rPr>
              <a:t>sought_value</a:t>
            </a:r>
            <a:r>
              <a:rPr lang="en-CA" sz="1350" dirty="0" smtClean="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p>
          <a:p>
            <a:pPr marL="800100" lvl="2" indent="0">
              <a:buNone/>
            </a:pPr>
            <a:r>
              <a:rPr lang="en-CA" sz="1350" dirty="0" smtClean="0">
                <a:latin typeface="Consolas" panose="020B0609020204030204" pitchFamily="49" charset="0"/>
                <a:cs typeface="Consolas" panose="020B0609020204030204" pitchFamily="49" charset="0"/>
              </a:rPr>
              <a:t>    if ( end - begin &lt;= 6 ) {</a:t>
            </a:r>
          </a:p>
          <a:p>
            <a:pPr marL="800100" lvl="2" indent="0">
              <a:buNone/>
            </a:pPr>
            <a:r>
              <a:rPr lang="en-CA" sz="1350" dirty="0" smtClean="0">
                <a:latin typeface="Consolas" panose="020B0609020204030204" pitchFamily="49" charset="0"/>
                <a:cs typeface="Consolas" panose="020B0609020204030204" pitchFamily="49" charset="0"/>
              </a:rPr>
              <a:t>        return </a:t>
            </a:r>
            <a:r>
              <a:rPr lang="en-CA" sz="1350" dirty="0" err="1" smtClean="0">
                <a:latin typeface="Consolas" panose="020B0609020204030204" pitchFamily="49" charset="0"/>
                <a:cs typeface="Consolas" panose="020B0609020204030204" pitchFamily="49" charset="0"/>
              </a:rPr>
              <a:t>linear_search</a:t>
            </a:r>
            <a:r>
              <a:rPr lang="en-CA" sz="1350" dirty="0" smtClean="0">
                <a:latin typeface="Consolas" panose="020B0609020204030204" pitchFamily="49" charset="0"/>
                <a:cs typeface="Consolas" panose="020B0609020204030204" pitchFamily="49" charset="0"/>
              </a:rPr>
              <a:t>( array, begin, end, </a:t>
            </a:r>
            <a:r>
              <a:rPr lang="en-CA" sz="1350" dirty="0" err="1" smtClean="0">
                <a:latin typeface="Consolas" panose="020B0609020204030204" pitchFamily="49" charset="0"/>
                <a:cs typeface="Consolas" panose="020B0609020204030204" pitchFamily="49" charset="0"/>
              </a:rPr>
              <a:t>sought_value</a:t>
            </a:r>
            <a:r>
              <a:rPr lang="en-CA" sz="1350" dirty="0" smtClean="0">
                <a:latin typeface="Consolas" panose="020B0609020204030204" pitchFamily="49" charset="0"/>
                <a:cs typeface="Consolas" panose="020B0609020204030204" pitchFamily="49" charset="0"/>
              </a:rPr>
              <a:t> );</a:t>
            </a:r>
          </a:p>
          <a:p>
            <a:pPr marL="800100" lvl="2"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 else {</a:t>
            </a:r>
          </a:p>
          <a:p>
            <a:pPr marL="800100" lvl="2" indent="0">
              <a:buNone/>
            </a:pPr>
            <a:r>
              <a:rPr lang="en-CA" sz="1350" dirty="0" smtClean="0">
                <a:latin typeface="Consolas" panose="020B0609020204030204" pitchFamily="49" charset="0"/>
                <a:cs typeface="Consolas" panose="020B0609020204030204" pitchFamily="49" charset="0"/>
              </a:rPr>
              <a:t>        std::size_t midpoint{(begin + end)/2};</a:t>
            </a:r>
          </a:p>
          <a:p>
            <a:pPr marL="800100" lvl="2" indent="0">
              <a:buNone/>
            </a:pPr>
            <a:endParaRPr lang="en-CA" sz="1350" dirty="0">
              <a:latin typeface="Consolas" panose="020B0609020204030204" pitchFamily="49" charset="0"/>
              <a:cs typeface="Consolas" panose="020B0609020204030204" pitchFamily="49" charset="0"/>
            </a:endParaRPr>
          </a:p>
          <a:p>
            <a:pPr marL="800100" lvl="2"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if ( array[midpoint] ==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 {</a:t>
            </a:r>
          </a:p>
          <a:p>
            <a:pPr marL="800100" lvl="2" indent="0">
              <a:buNone/>
            </a:pP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return midpoint;</a:t>
            </a:r>
          </a:p>
          <a:p>
            <a:pPr marL="800100" lvl="2" indent="0">
              <a:buNone/>
            </a:pP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 else if ( </a:t>
            </a:r>
            <a:r>
              <a:rPr lang="en-CA" sz="1350" dirty="0" smtClean="0">
                <a:latin typeface="Consolas" panose="020B0609020204030204" pitchFamily="49" charset="0"/>
                <a:cs typeface="Consolas" panose="020B0609020204030204" pitchFamily="49" charset="0"/>
              </a:rPr>
              <a:t>array[location] </a:t>
            </a:r>
            <a:r>
              <a:rPr lang="en-CA" sz="1350" dirty="0">
                <a:latin typeface="Consolas" panose="020B0609020204030204" pitchFamily="49" charset="0"/>
                <a:cs typeface="Consolas" panose="020B0609020204030204" pitchFamily="49" charset="0"/>
              </a:rPr>
              <a:t>&gt; </a:t>
            </a:r>
            <a:r>
              <a:rPr lang="en-CA" sz="1350" dirty="0" err="1" smtClean="0">
                <a:latin typeface="Consolas" panose="020B0609020204030204" pitchFamily="49" charset="0"/>
                <a:cs typeface="Consolas" panose="020B0609020204030204" pitchFamily="49" charset="0"/>
              </a:rPr>
              <a:t>sought_value</a:t>
            </a: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 {</a:t>
            </a:r>
          </a:p>
          <a:p>
            <a:pPr marL="800100" lvl="2" indent="0">
              <a:buNone/>
            </a:pPr>
            <a:r>
              <a:rPr lang="en-CA" sz="1350" dirty="0" smtClean="0">
                <a:latin typeface="Consolas" panose="020B0609020204030204" pitchFamily="49" charset="0"/>
                <a:cs typeface="Consolas" panose="020B0609020204030204" pitchFamily="49" charset="0"/>
              </a:rPr>
              <a:t>            return </a:t>
            </a:r>
            <a:r>
              <a:rPr lang="en-CA" sz="1350" dirty="0" err="1" smtClean="0">
                <a:latin typeface="Consolas" panose="020B0609020204030204" pitchFamily="49" charset="0"/>
                <a:cs typeface="Consolas" panose="020B0609020204030204" pitchFamily="49" charset="0"/>
              </a:rPr>
              <a:t>binary_search_rec</a:t>
            </a:r>
            <a:r>
              <a:rPr lang="en-CA" sz="1350" dirty="0" smtClean="0">
                <a:latin typeface="Consolas" panose="020B0609020204030204" pitchFamily="49" charset="0"/>
                <a:cs typeface="Consolas" panose="020B0609020204030204" pitchFamily="49" charset="0"/>
              </a:rPr>
              <a:t>( array, begin, midpoint, </a:t>
            </a:r>
            <a:r>
              <a:rPr lang="en-CA" sz="1350" dirty="0" err="1" smtClean="0">
                <a:latin typeface="Consolas" panose="020B0609020204030204" pitchFamily="49" charset="0"/>
                <a:cs typeface="Consolas" panose="020B0609020204030204" pitchFamily="49" charset="0"/>
              </a:rPr>
              <a:t>sought_value</a:t>
            </a:r>
            <a:r>
              <a:rPr lang="en-CA" sz="1350" dirty="0" smtClean="0">
                <a:latin typeface="Consolas" panose="020B0609020204030204" pitchFamily="49" charset="0"/>
                <a:cs typeface="Consolas" panose="020B0609020204030204" pitchFamily="49" charset="0"/>
              </a:rPr>
              <a:t> );</a:t>
            </a:r>
          </a:p>
          <a:p>
            <a:pPr marL="800100" lvl="2" indent="0">
              <a:buNone/>
            </a:pP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 else {</a:t>
            </a:r>
          </a:p>
          <a:p>
            <a:pPr marL="800100" lvl="2" indent="0">
              <a:buNone/>
            </a:pPr>
            <a:r>
              <a:rPr lang="en-CA" sz="1350" dirty="0">
                <a:latin typeface="Consolas" panose="020B0609020204030204" pitchFamily="49" charset="0"/>
                <a:cs typeface="Consolas" panose="020B0609020204030204" pitchFamily="49" charset="0"/>
              </a:rPr>
              <a:t>            return </a:t>
            </a:r>
            <a:r>
              <a:rPr lang="en-CA" sz="1350" dirty="0" err="1" smtClean="0">
                <a:latin typeface="Consolas" panose="020B0609020204030204" pitchFamily="49" charset="0"/>
                <a:cs typeface="Consolas" panose="020B0609020204030204" pitchFamily="49" charset="0"/>
              </a:rPr>
              <a:t>binary_search_rec</a:t>
            </a:r>
            <a:r>
              <a:rPr lang="en-CA" sz="1350" dirty="0" smtClean="0">
                <a:latin typeface="Consolas" panose="020B0609020204030204" pitchFamily="49" charset="0"/>
                <a:cs typeface="Consolas" panose="020B0609020204030204" pitchFamily="49" charset="0"/>
              </a:rPr>
              <a:t>( array</a:t>
            </a: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midpoint + 1, end, </a:t>
            </a:r>
            <a:r>
              <a:rPr lang="en-CA" sz="1350" dirty="0" err="1">
                <a:latin typeface="Consolas" panose="020B0609020204030204" pitchFamily="49" charset="0"/>
                <a:cs typeface="Consolas" panose="020B0609020204030204" pitchFamily="49" charset="0"/>
              </a:rPr>
              <a:t>sought_value</a:t>
            </a:r>
            <a:r>
              <a:rPr lang="en-CA" sz="1350" dirty="0">
                <a:latin typeface="Consolas" panose="020B0609020204030204" pitchFamily="49" charset="0"/>
                <a:cs typeface="Consolas" panose="020B0609020204030204" pitchFamily="49" charset="0"/>
              </a:rPr>
              <a:t> );</a:t>
            </a:r>
          </a:p>
          <a:p>
            <a:pPr marL="800100" lvl="2" indent="0">
              <a:buNone/>
            </a:pPr>
            <a:r>
              <a:rPr lang="en-CA" sz="1350" dirty="0" smtClean="0">
                <a:latin typeface="Consolas" panose="020B0609020204030204" pitchFamily="49" charset="0"/>
                <a:cs typeface="Consolas" panose="020B0609020204030204" pitchFamily="49" charset="0"/>
              </a:rPr>
              <a:t>        }</a:t>
            </a:r>
          </a:p>
          <a:p>
            <a:pPr marL="800100" lvl="2"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t>
            </a:r>
            <a:endParaRPr lang="en-CA" sz="1350" dirty="0">
              <a:latin typeface="Consolas" panose="020B0609020204030204" pitchFamily="49" charset="0"/>
              <a:cs typeface="Consolas" panose="020B0609020204030204" pitchFamily="49" charset="0"/>
            </a:endParaRPr>
          </a:p>
          <a:p>
            <a:pPr marL="800100" lvl="2" indent="0">
              <a:buNone/>
            </a:pPr>
            <a:r>
              <a:rPr lang="en-CA" sz="1350" dirty="0" smtClean="0">
                <a:latin typeface="Consolas" panose="020B0609020204030204" pitchFamily="49" charset="0"/>
                <a:cs typeface="Consolas" panose="020B0609020204030204" pitchFamily="49" charset="0"/>
              </a:rPr>
              <a:t>}</a:t>
            </a:r>
            <a:endParaRPr lang="en-CA" sz="1350" dirty="0"/>
          </a:p>
        </p:txBody>
      </p:sp>
    </p:spTree>
    <p:extLst>
      <p:ext uri="{BB962C8B-B14F-4D97-AF65-F5344CB8AC3E}">
        <p14:creationId xmlns:p14="http://schemas.microsoft.com/office/powerpoint/2010/main" val="855022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recursive implementation</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Let’s test our algorithm:</a:t>
            </a:r>
          </a:p>
          <a:p>
            <a:pPr marL="800100" lvl="2" indent="0">
              <a:buNone/>
            </a:pPr>
            <a:r>
              <a:rPr lang="en-CA" sz="1350" dirty="0" smtClean="0">
                <a:latin typeface="Consolas" panose="020B0609020204030204" pitchFamily="49" charset="0"/>
                <a:cs typeface="Consolas" panose="020B0609020204030204" pitchFamily="49" charset="0"/>
              </a:rPr>
              <a:t>int main() {</a:t>
            </a:r>
          </a:p>
          <a:p>
            <a:pPr marL="800100" lvl="2" indent="0">
              <a:buNone/>
            </a:pPr>
            <a:r>
              <a:rPr lang="en-CA" sz="1350" dirty="0" smtClean="0">
                <a:latin typeface="Consolas" panose="020B0609020204030204" pitchFamily="49" charset="0"/>
                <a:cs typeface="Consolas" panose="020B0609020204030204" pitchFamily="49" charset="0"/>
              </a:rPr>
              <a:t>        int array[10]{2, 5, 6, 6, 7, 9, 11, 11, 11, 14};</a:t>
            </a:r>
          </a:p>
          <a:p>
            <a:pPr marL="800100" lvl="2" indent="0">
              <a:buNone/>
            </a:pPr>
            <a:endParaRPr lang="en-CA" sz="1350" dirty="0" smtClean="0">
              <a:latin typeface="Consolas" panose="020B0609020204030204" pitchFamily="49" charset="0"/>
              <a:cs typeface="Consolas" panose="020B0609020204030204" pitchFamily="49" charset="0"/>
            </a:endParaRPr>
          </a:p>
          <a:p>
            <a:pPr marL="800100" lvl="2" indent="0">
              <a:buNone/>
            </a:pPr>
            <a:r>
              <a:rPr lang="en-CA" sz="1350" dirty="0" smtClean="0">
                <a:latin typeface="Consolas" panose="020B0609020204030204" pitchFamily="49" charset="0"/>
                <a:cs typeface="Consolas" panose="020B0609020204030204" pitchFamily="49" charset="0"/>
              </a:rPr>
              <a:t>        for ( int k{0}; k &lt; 16; ++k ) {</a:t>
            </a:r>
          </a:p>
          <a:p>
            <a:pPr marL="800100" lvl="2" indent="0">
              <a:buNone/>
            </a:pPr>
            <a:r>
              <a:rPr lang="en-CA" sz="1350" dirty="0" smtClean="0">
                <a:latin typeface="Consolas" panose="020B0609020204030204" pitchFamily="49" charset="0"/>
                <a:cs typeface="Consolas" panose="020B0609020204030204" pitchFamily="49" charset="0"/>
              </a:rPr>
              <a:t>                std::cout &lt;&lt; k &lt;&lt; ":\t"</a:t>
            </a:r>
          </a:p>
          <a:p>
            <a:pPr marL="800100" lvl="2" indent="0">
              <a:buNone/>
            </a:pPr>
            <a:r>
              <a:rPr lang="en-CA" sz="1350" dirty="0" smtClean="0">
                <a:latin typeface="Consolas" panose="020B0609020204030204" pitchFamily="49" charset="0"/>
                <a:cs typeface="Consolas" panose="020B0609020204030204" pitchFamily="49" charset="0"/>
              </a:rPr>
              <a:t>                          &lt;&lt; </a:t>
            </a:r>
            <a:r>
              <a:rPr lang="en-CA" sz="1350" dirty="0" err="1" smtClean="0">
                <a:latin typeface="Consolas" panose="020B0609020204030204" pitchFamily="49" charset="0"/>
                <a:cs typeface="Consolas" panose="020B0609020204030204" pitchFamily="49" charset="0"/>
              </a:rPr>
              <a:t>binary_search_rec</a:t>
            </a:r>
            <a:r>
              <a:rPr lang="en-CA" sz="1350" dirty="0" smtClean="0">
                <a:latin typeface="Consolas" panose="020B0609020204030204" pitchFamily="49" charset="0"/>
                <a:cs typeface="Consolas" panose="020B0609020204030204" pitchFamily="49" charset="0"/>
              </a:rPr>
              <a:t>( array, 0, 10, k )</a:t>
            </a:r>
          </a:p>
          <a:p>
            <a:pPr marL="800100" lvl="2" indent="0">
              <a:buNone/>
            </a:pPr>
            <a:r>
              <a:rPr lang="en-CA" sz="1350" dirty="0" smtClean="0">
                <a:latin typeface="Consolas" panose="020B0609020204030204" pitchFamily="49" charset="0"/>
                <a:cs typeface="Consolas" panose="020B0609020204030204" pitchFamily="49" charset="0"/>
              </a:rPr>
              <a:t>                          &lt;&lt; std::endl;</a:t>
            </a:r>
          </a:p>
          <a:p>
            <a:pPr marL="800100" lvl="2" indent="0">
              <a:buNone/>
            </a:pPr>
            <a:r>
              <a:rPr lang="en-CA" sz="1350" dirty="0" smtClean="0">
                <a:latin typeface="Consolas" panose="020B0609020204030204" pitchFamily="49" charset="0"/>
                <a:cs typeface="Consolas" panose="020B0609020204030204" pitchFamily="49" charset="0"/>
              </a:rPr>
              <a:t>        }</a:t>
            </a:r>
          </a:p>
          <a:p>
            <a:pPr marL="800100" lvl="2" indent="0">
              <a:buNone/>
            </a:pPr>
            <a:endParaRPr lang="en-CA" sz="1350" dirty="0" smtClean="0">
              <a:latin typeface="Consolas" panose="020B0609020204030204" pitchFamily="49" charset="0"/>
              <a:cs typeface="Consolas" panose="020B0609020204030204" pitchFamily="49" charset="0"/>
            </a:endParaRPr>
          </a:p>
          <a:p>
            <a:pPr marL="800100" lvl="2" indent="0">
              <a:buNone/>
            </a:pPr>
            <a:r>
              <a:rPr lang="en-CA" sz="1350" dirty="0" smtClean="0">
                <a:latin typeface="Consolas" panose="020B0609020204030204" pitchFamily="49" charset="0"/>
                <a:cs typeface="Consolas" panose="020B0609020204030204" pitchFamily="49" charset="0"/>
              </a:rPr>
              <a:t>        return 0;</a:t>
            </a:r>
          </a:p>
          <a:p>
            <a:pPr marL="800100" lvl="2" indent="0">
              <a:buNone/>
            </a:pPr>
            <a:r>
              <a:rPr lang="en-CA" sz="1350" dirty="0" smtClean="0">
                <a:latin typeface="Consolas" panose="020B0609020204030204" pitchFamily="49" charset="0"/>
                <a:cs typeface="Consolas" panose="020B0609020204030204" pitchFamily="49" charset="0"/>
              </a:rPr>
              <a:t>}</a:t>
            </a:r>
            <a:endParaRPr lang="en-CA" sz="1350" dirty="0">
              <a:latin typeface="Consolas" panose="020B0609020204030204" pitchFamily="49" charset="0"/>
              <a:cs typeface="Consolas" panose="020B0609020204030204" pitchFamily="49" charset="0"/>
            </a:endParaRPr>
          </a:p>
        </p:txBody>
      </p:sp>
      <p:sp>
        <p:nvSpPr>
          <p:cNvPr id="4" name="TextBox 3"/>
          <p:cNvSpPr txBox="1"/>
          <p:nvPr/>
        </p:nvSpPr>
        <p:spPr>
          <a:xfrm>
            <a:off x="7596336" y="1556792"/>
            <a:ext cx="1364476" cy="4801314"/>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0:	5</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	5</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2:	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3:	5</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4:	5</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5:	1</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6:	2</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7:	4</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8:	5</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9:	5</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10:	10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11:	6</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12:	10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13:	10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14:	9</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15:	10</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6708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recursive implementation</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Unfortunately, some answers are wrong:</a:t>
            </a:r>
          </a:p>
          <a:p>
            <a:pPr marL="800100" lvl="2" indent="0">
              <a:buNone/>
            </a:pPr>
            <a:r>
              <a:rPr lang="en-CA" sz="1350" dirty="0" smtClean="0">
                <a:latin typeface="Consolas" panose="020B0609020204030204" pitchFamily="49" charset="0"/>
                <a:cs typeface="Consolas" panose="020B0609020204030204" pitchFamily="49" charset="0"/>
              </a:rPr>
              <a:t>int main() {</a:t>
            </a:r>
          </a:p>
          <a:p>
            <a:pPr marL="800100" lvl="2" indent="0">
              <a:buNone/>
            </a:pPr>
            <a:r>
              <a:rPr lang="en-CA" sz="1350" dirty="0" smtClean="0">
                <a:latin typeface="Consolas" panose="020B0609020204030204" pitchFamily="49" charset="0"/>
                <a:cs typeface="Consolas" panose="020B0609020204030204" pitchFamily="49" charset="0"/>
              </a:rPr>
              <a:t>        int array[10]{2, 5, 6, 6, 7, 9, 11, 11, 11, 14};</a:t>
            </a:r>
          </a:p>
          <a:p>
            <a:pPr marL="800100" lvl="2" indent="0">
              <a:buNone/>
            </a:pPr>
            <a:endParaRPr lang="en-CA" sz="1350" dirty="0" smtClean="0">
              <a:latin typeface="Consolas" panose="020B0609020204030204" pitchFamily="49" charset="0"/>
              <a:cs typeface="Consolas" panose="020B0609020204030204" pitchFamily="49" charset="0"/>
            </a:endParaRPr>
          </a:p>
          <a:p>
            <a:pPr marL="800100" lvl="2" indent="0">
              <a:buNone/>
            </a:pPr>
            <a:r>
              <a:rPr lang="en-CA" sz="1350" dirty="0" smtClean="0">
                <a:latin typeface="Consolas" panose="020B0609020204030204" pitchFamily="49" charset="0"/>
                <a:cs typeface="Consolas" panose="020B0609020204030204" pitchFamily="49" charset="0"/>
              </a:rPr>
              <a:t>        for ( int k{0}; k &lt; 16; ++k ) {</a:t>
            </a:r>
          </a:p>
          <a:p>
            <a:pPr marL="800100" lvl="2" indent="0">
              <a:buNone/>
            </a:pPr>
            <a:r>
              <a:rPr lang="en-CA" sz="1350" dirty="0" smtClean="0">
                <a:latin typeface="Consolas" panose="020B0609020204030204" pitchFamily="49" charset="0"/>
                <a:cs typeface="Consolas" panose="020B0609020204030204" pitchFamily="49" charset="0"/>
              </a:rPr>
              <a:t>                std::cout &lt;&lt; k &lt;&lt; ":\t"</a:t>
            </a:r>
          </a:p>
          <a:p>
            <a:pPr marL="800100" lvl="2" indent="0">
              <a:buNone/>
            </a:pPr>
            <a:r>
              <a:rPr lang="en-CA" sz="1350" dirty="0" smtClean="0">
                <a:latin typeface="Consolas" panose="020B0609020204030204" pitchFamily="49" charset="0"/>
                <a:cs typeface="Consolas" panose="020B0609020204030204" pitchFamily="49" charset="0"/>
              </a:rPr>
              <a:t>                          &lt;&lt; </a:t>
            </a:r>
            <a:r>
              <a:rPr lang="en-CA" sz="1350" dirty="0" err="1" smtClean="0">
                <a:latin typeface="Consolas" panose="020B0609020204030204" pitchFamily="49" charset="0"/>
                <a:cs typeface="Consolas" panose="020B0609020204030204" pitchFamily="49" charset="0"/>
              </a:rPr>
              <a:t>binary_search_rec</a:t>
            </a:r>
            <a:r>
              <a:rPr lang="en-CA" sz="1350" dirty="0" smtClean="0">
                <a:latin typeface="Consolas" panose="020B0609020204030204" pitchFamily="49" charset="0"/>
                <a:cs typeface="Consolas" panose="020B0609020204030204" pitchFamily="49" charset="0"/>
              </a:rPr>
              <a:t>( array, 0, 10, k )</a:t>
            </a:r>
          </a:p>
          <a:p>
            <a:pPr marL="800100" lvl="2" indent="0">
              <a:buNone/>
            </a:pPr>
            <a:r>
              <a:rPr lang="en-CA" sz="1350" dirty="0" smtClean="0">
                <a:latin typeface="Consolas" panose="020B0609020204030204" pitchFamily="49" charset="0"/>
                <a:cs typeface="Consolas" panose="020B0609020204030204" pitchFamily="49" charset="0"/>
              </a:rPr>
              <a:t>                          &lt;&lt; std::endl;</a:t>
            </a:r>
          </a:p>
          <a:p>
            <a:pPr marL="800100" lvl="2" indent="0">
              <a:buNone/>
            </a:pPr>
            <a:r>
              <a:rPr lang="en-CA" sz="1350" dirty="0" smtClean="0">
                <a:latin typeface="Consolas" panose="020B0609020204030204" pitchFamily="49" charset="0"/>
                <a:cs typeface="Consolas" panose="020B0609020204030204" pitchFamily="49" charset="0"/>
              </a:rPr>
              <a:t>        }</a:t>
            </a:r>
          </a:p>
          <a:p>
            <a:pPr marL="800100" lvl="2" indent="0">
              <a:buNone/>
            </a:pPr>
            <a:endParaRPr lang="en-CA" sz="1350" dirty="0" smtClean="0">
              <a:latin typeface="Consolas" panose="020B0609020204030204" pitchFamily="49" charset="0"/>
              <a:cs typeface="Consolas" panose="020B0609020204030204" pitchFamily="49" charset="0"/>
            </a:endParaRPr>
          </a:p>
          <a:p>
            <a:pPr marL="800100" lvl="2" indent="0">
              <a:buNone/>
            </a:pPr>
            <a:r>
              <a:rPr lang="en-CA" sz="1350" dirty="0" smtClean="0">
                <a:latin typeface="Consolas" panose="020B0609020204030204" pitchFamily="49" charset="0"/>
                <a:cs typeface="Consolas" panose="020B0609020204030204" pitchFamily="49" charset="0"/>
              </a:rPr>
              <a:t>        return 0;</a:t>
            </a:r>
          </a:p>
          <a:p>
            <a:pPr marL="800100" lvl="2" indent="0">
              <a:buNone/>
            </a:pPr>
            <a:r>
              <a:rPr lang="en-CA" sz="1350" dirty="0" smtClean="0">
                <a:latin typeface="Consolas" panose="020B0609020204030204" pitchFamily="49" charset="0"/>
                <a:cs typeface="Consolas" panose="020B0609020204030204" pitchFamily="49" charset="0"/>
              </a:rPr>
              <a:t>}</a:t>
            </a:r>
          </a:p>
          <a:p>
            <a:pPr lvl="1"/>
            <a:r>
              <a:rPr lang="en-CA" dirty="0" smtClean="0">
                <a:solidFill>
                  <a:prstClr val="black"/>
                </a:solidFill>
              </a:rPr>
              <a:t>It does, however, find 9 at index 5</a:t>
            </a:r>
            <a:endParaRPr lang="en-CA" dirty="0">
              <a:solidFill>
                <a:prstClr val="black"/>
              </a:solidFill>
            </a:endParaRPr>
          </a:p>
          <a:p>
            <a:pPr marL="800100" lvl="2" indent="0">
              <a:buNone/>
            </a:pPr>
            <a:endParaRPr lang="en-CA" sz="1350" dirty="0">
              <a:latin typeface="Consolas" panose="020B0609020204030204" pitchFamily="49" charset="0"/>
              <a:cs typeface="Consolas" panose="020B0609020204030204" pitchFamily="49" charset="0"/>
            </a:endParaRPr>
          </a:p>
        </p:txBody>
      </p:sp>
      <p:sp>
        <p:nvSpPr>
          <p:cNvPr id="4" name="TextBox 3"/>
          <p:cNvSpPr txBox="1"/>
          <p:nvPr/>
        </p:nvSpPr>
        <p:spPr>
          <a:xfrm>
            <a:off x="7596336" y="1556792"/>
            <a:ext cx="1364476" cy="4801314"/>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0:	5</a:t>
            </a:r>
            <a:endParaRPr lang="en-CA" b="1" dirty="0">
              <a:solidFill>
                <a:srgbClr val="FF0000"/>
              </a:solidFill>
              <a:latin typeface="Consolas" panose="020B0609020204030204" pitchFamily="49" charset="0"/>
              <a:cs typeface="Consolas" panose="020B0609020204030204" pitchFamily="49" charset="0"/>
            </a:endParaRPr>
          </a:p>
          <a:p>
            <a:r>
              <a:rPr lang="en-CA" b="1" dirty="0" smtClean="0">
                <a:solidFill>
                  <a:srgbClr val="FF0000"/>
                </a:solidFill>
                <a:latin typeface="Consolas" panose="020B0609020204030204" pitchFamily="49" charset="0"/>
                <a:cs typeface="Consolas" panose="020B0609020204030204" pitchFamily="49" charset="0"/>
              </a:rPr>
              <a:t>   1:	5</a:t>
            </a:r>
            <a:endParaRPr lang="en-CA" b="1" dirty="0">
              <a:solidFill>
                <a:srgbClr val="FF000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2:	0</a:t>
            </a:r>
            <a:endParaRPr lang="en-CA" dirty="0">
              <a:solidFill>
                <a:srgbClr val="0070C0"/>
              </a:solidFill>
              <a:latin typeface="Consolas" panose="020B0609020204030204" pitchFamily="49" charset="0"/>
              <a:cs typeface="Consolas" panose="020B0609020204030204" pitchFamily="49" charset="0"/>
            </a:endParaRPr>
          </a:p>
          <a:p>
            <a:r>
              <a:rPr lang="en-CA" b="1" dirty="0" smtClean="0">
                <a:solidFill>
                  <a:srgbClr val="FF0000"/>
                </a:solidFill>
                <a:latin typeface="Consolas" panose="020B0609020204030204" pitchFamily="49" charset="0"/>
                <a:cs typeface="Consolas" panose="020B0609020204030204" pitchFamily="49" charset="0"/>
              </a:rPr>
              <a:t>   3:	5</a:t>
            </a:r>
            <a:endParaRPr lang="en-CA" b="1" dirty="0">
              <a:solidFill>
                <a:srgbClr val="FF0000"/>
              </a:solidFill>
              <a:latin typeface="Consolas" panose="020B0609020204030204" pitchFamily="49" charset="0"/>
              <a:cs typeface="Consolas" panose="020B0609020204030204" pitchFamily="49" charset="0"/>
            </a:endParaRPr>
          </a:p>
          <a:p>
            <a:r>
              <a:rPr lang="en-CA" b="1" dirty="0" smtClean="0">
                <a:solidFill>
                  <a:srgbClr val="FF0000"/>
                </a:solidFill>
                <a:latin typeface="Consolas" panose="020B0609020204030204" pitchFamily="49" charset="0"/>
                <a:cs typeface="Consolas" panose="020B0609020204030204" pitchFamily="49" charset="0"/>
              </a:rPr>
              <a:t>   4:	5</a:t>
            </a:r>
            <a:endParaRPr lang="en-CA" b="1" dirty="0">
              <a:solidFill>
                <a:srgbClr val="FF000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5:	1</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6:	2</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7:	4</a:t>
            </a:r>
            <a:endParaRPr lang="en-CA" dirty="0">
              <a:solidFill>
                <a:srgbClr val="0070C0"/>
              </a:solidFill>
              <a:latin typeface="Consolas" panose="020B0609020204030204" pitchFamily="49" charset="0"/>
              <a:cs typeface="Consolas" panose="020B0609020204030204" pitchFamily="49" charset="0"/>
            </a:endParaRPr>
          </a:p>
          <a:p>
            <a:r>
              <a:rPr lang="en-CA" b="1" dirty="0" smtClean="0">
                <a:solidFill>
                  <a:srgbClr val="FF0000"/>
                </a:solidFill>
                <a:latin typeface="Consolas" panose="020B0609020204030204" pitchFamily="49" charset="0"/>
                <a:cs typeface="Consolas" panose="020B0609020204030204" pitchFamily="49" charset="0"/>
              </a:rPr>
              <a:t>   8:	5</a:t>
            </a:r>
            <a:endParaRPr lang="en-CA" b="1" dirty="0">
              <a:solidFill>
                <a:srgbClr val="FF000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9:	5</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10:	10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11:	6</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12:	10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13:	10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14:	9</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15:	10</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308437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90155</TotalTime>
  <Words>1509</Words>
  <Application>Microsoft Office PowerPoint</Application>
  <PresentationFormat>On-screen Show (4:3)</PresentationFormat>
  <Paragraphs>246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Consolas</vt:lpstr>
      <vt:lpstr>Constantia</vt:lpstr>
      <vt:lpstr>Georgia</vt:lpstr>
      <vt:lpstr>Times New Roman</vt:lpstr>
      <vt:lpstr>Custom Design</vt:lpstr>
      <vt:lpstr>Recursive binary search</vt:lpstr>
      <vt:lpstr>Outline</vt:lpstr>
      <vt:lpstr>Recursive algorithms</vt:lpstr>
      <vt:lpstr>A recursive implementation</vt:lpstr>
      <vt:lpstr>A recursive implementation</vt:lpstr>
      <vt:lpstr>A recursive implementation</vt:lpstr>
      <vt:lpstr>A recursive implementation</vt:lpstr>
      <vt:lpstr>A recursive implementation</vt:lpstr>
      <vt:lpstr>A recursive implementation</vt:lpstr>
      <vt:lpstr>A recursive implementation</vt:lpstr>
      <vt:lpstr>A recursive implementation</vt:lpstr>
      <vt:lpstr>Comparison</vt:lpstr>
      <vt:lpstr>Comparison</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1414</cp:revision>
  <dcterms:created xsi:type="dcterms:W3CDTF">2009-09-11T23:00:44Z</dcterms:created>
  <dcterms:modified xsi:type="dcterms:W3CDTF">2019-07-09T20:15:44Z</dcterms:modified>
</cp:coreProperties>
</file>